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5"/>
            <a:ext cx="4040188" cy="73941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xfrm>
            <a:off x="683567" y="116632"/>
            <a:ext cx="7704858" cy="792088"/>
          </a:xfrm>
          <a:prstGeom prst="rect">
            <a:avLst/>
          </a:prstGeom>
          <a:solidFill>
            <a:srgbClr val="FFFF00"/>
          </a:solidFill>
        </p:spPr>
        <p:txBody>
          <a:bodyPr lIns="0" tIns="0" rIns="0" bIns="0"/>
          <a:lstStyle/>
          <a:p>
            <a:pPr lvl="0">
              <a:defRPr sz="1800"/>
            </a:pPr>
            <a:r>
              <a:rPr sz="4400"/>
              <a:t>Bournville Primary School</a:t>
            </a:r>
          </a:p>
        </p:txBody>
      </p:sp>
      <p:sp>
        <p:nvSpPr>
          <p:cNvPr id="50" name="Shape 50"/>
          <p:cNvSpPr/>
          <p:nvPr>
            <p:ph type="body" idx="1"/>
          </p:nvPr>
        </p:nvSpPr>
        <p:spPr>
          <a:xfrm>
            <a:off x="1763687" y="1772816"/>
            <a:ext cx="5904658" cy="1800201"/>
          </a:xfrm>
          <a:prstGeom prst="rect">
            <a:avLst/>
          </a:prstGeom>
          <a:solidFill>
            <a:srgbClr val="FFFF00"/>
          </a:solidFill>
        </p:spPr>
        <p:txBody>
          <a:bodyPr lIns="0" tIns="0" rIns="0" bIns="0"/>
          <a:lstStyle>
            <a:lvl1pPr>
              <a:spcBef>
                <a:spcPts val="1100"/>
              </a:spcBef>
              <a:defRPr sz="4800"/>
            </a:lvl1pPr>
          </a:lstStyle>
          <a:p>
            <a:pPr lvl="0">
              <a:defRPr sz="1800">
                <a:solidFill>
                  <a:srgbClr val="000000"/>
                </a:solidFill>
              </a:defRPr>
            </a:pPr>
            <a:r>
              <a:rPr sz="4800">
                <a:solidFill>
                  <a:srgbClr val="888888"/>
                </a:solidFill>
              </a:rPr>
              <a:t>Communication in the First World War</a:t>
            </a:r>
          </a:p>
        </p:txBody>
      </p:sp>
      <p:sp>
        <p:nvSpPr>
          <p:cNvPr id="51" name="Shape 51"/>
          <p:cNvSpPr/>
          <p:nvPr/>
        </p:nvSpPr>
        <p:spPr>
          <a:xfrm>
            <a:off x="1151112" y="6216405"/>
            <a:ext cx="7992889" cy="497841"/>
          </a:xfrm>
          <a:prstGeom prst="rect">
            <a:avLst/>
          </a:prstGeom>
          <a:solidFill>
            <a:srgbClr val="FFFF00"/>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2800"/>
              <a:t>8</a:t>
            </a:r>
            <a:r>
              <a:rPr baseline="30000" sz="2800"/>
              <a:t>th</a:t>
            </a:r>
            <a:r>
              <a:rPr sz="2800"/>
              <a:t> December 2014			Mr D. Smith</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sp>
        <p:nvSpPr>
          <p:cNvPr id="81" name="Shape 81"/>
          <p:cNvSpPr/>
          <p:nvPr>
            <p:ph type="title"/>
          </p:nvPr>
        </p:nvSpPr>
        <p:spPr>
          <a:xfrm>
            <a:off x="457200" y="274638"/>
            <a:ext cx="8229600" cy="1143001"/>
          </a:xfrm>
          <a:prstGeom prst="rect">
            <a:avLst/>
          </a:prstGeom>
        </p:spPr>
        <p:txBody>
          <a:bodyPr/>
          <a:lstStyle/>
          <a:p>
            <a:pPr lvl="0">
              <a:defRPr sz="1800"/>
            </a:pPr>
            <a:r>
              <a:rPr sz="4400"/>
              <a:t>Different types of shell</a:t>
            </a:r>
          </a:p>
        </p:txBody>
      </p:sp>
      <p:sp>
        <p:nvSpPr>
          <p:cNvPr id="82" name="Shape 82"/>
          <p:cNvSpPr/>
          <p:nvPr>
            <p:ph type="body" idx="1"/>
          </p:nvPr>
        </p:nvSpPr>
        <p:spPr>
          <a:xfrm>
            <a:off x="457200" y="1600200"/>
            <a:ext cx="8229600" cy="4525963"/>
          </a:xfrm>
          <a:prstGeom prst="rect">
            <a:avLst/>
          </a:prstGeom>
        </p:spPr>
        <p:txBody>
          <a:bodyPr/>
          <a:lstStyle/>
          <a:p>
            <a:pPr lvl="0" marL="318897" indent="-318897" defTabSz="850391">
              <a:defRPr sz="1800"/>
            </a:pPr>
            <a:r>
              <a:rPr sz="2976"/>
              <a:t>Pip squeak – high explosive, high velocity</a:t>
            </a:r>
            <a:endParaRPr sz="2976"/>
          </a:p>
          <a:p>
            <a:pPr lvl="0" marL="318897" indent="-318897" defTabSz="850391">
              <a:defRPr sz="1800"/>
            </a:pPr>
            <a:r>
              <a:rPr sz="2976"/>
              <a:t>Whizz bangs – mixed shrapnel and high explosive</a:t>
            </a:r>
            <a:endParaRPr sz="2976"/>
          </a:p>
          <a:p>
            <a:pPr lvl="0" marL="318897" indent="-318897" defTabSz="850391">
              <a:defRPr sz="1800"/>
            </a:pPr>
            <a:r>
              <a:rPr sz="2976"/>
              <a:t>Woolly bear – 4.23 inch shell</a:t>
            </a:r>
            <a:endParaRPr sz="2976"/>
          </a:p>
          <a:p>
            <a:pPr lvl="0" marL="318897" indent="-318897" defTabSz="850391">
              <a:defRPr sz="1800"/>
            </a:pPr>
            <a:r>
              <a:rPr sz="2976"/>
              <a:t>Coal box – bursts in air, black smoke, shrapnel</a:t>
            </a:r>
            <a:endParaRPr sz="2976"/>
          </a:p>
          <a:p>
            <a:pPr lvl="0" marL="318897" indent="-318897" defTabSz="850391">
              <a:defRPr sz="1800"/>
            </a:pPr>
            <a:r>
              <a:rPr sz="2976"/>
              <a:t>Black Maria – 11.2 inch shell.  Very black smoke.</a:t>
            </a:r>
            <a:endParaRPr sz="2976"/>
          </a:p>
          <a:p>
            <a:pPr lvl="0" marL="318897" indent="-318897" defTabSz="850391">
              <a:defRPr sz="1800"/>
            </a:pPr>
            <a:r>
              <a:rPr sz="2976"/>
              <a:t>Jack Johnsons – 15 inch shell</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sp>
        <p:nvSpPr>
          <p:cNvPr id="84" name="Shape 84"/>
          <p:cNvSpPr/>
          <p:nvPr>
            <p:ph type="title"/>
          </p:nvPr>
        </p:nvSpPr>
        <p:spPr>
          <a:xfrm>
            <a:off x="457200" y="274638"/>
            <a:ext cx="8229600" cy="1143001"/>
          </a:xfrm>
          <a:prstGeom prst="rect">
            <a:avLst/>
          </a:prstGeom>
        </p:spPr>
        <p:txBody>
          <a:bodyPr/>
          <a:lstStyle/>
          <a:p>
            <a:pPr lvl="0">
              <a:defRPr sz="1800"/>
            </a:pPr>
            <a:r>
              <a:rPr sz="4400"/>
              <a:t>Telephone communication</a:t>
            </a:r>
          </a:p>
        </p:txBody>
      </p:sp>
      <p:pic>
        <p:nvPicPr>
          <p:cNvPr id="85" name="image7.jpeg" descr="http://cdn.historyextra.com/sites/default/files/imagecache/800px_530px/gallery/WW1set.jpg"/>
          <p:cNvPicPr/>
          <p:nvPr/>
        </p:nvPicPr>
        <p:blipFill>
          <a:blip r:embed="rId2">
            <a:extLst/>
          </a:blip>
          <a:srcRect l="29627" t="0" r="25880" b="4192"/>
          <a:stretch>
            <a:fillRect/>
          </a:stretch>
        </p:blipFill>
        <p:spPr>
          <a:xfrm>
            <a:off x="5467191" y="1412775"/>
            <a:ext cx="3673964" cy="5241244"/>
          </a:xfrm>
          <a:prstGeom prst="rect">
            <a:avLst/>
          </a:prstGeom>
          <a:ln w="12700">
            <a:miter lim="400000"/>
          </a:ln>
        </p:spPr>
      </p:pic>
      <p:pic>
        <p:nvPicPr>
          <p:cNvPr id="86" name="image8.png"/>
          <p:cNvPicPr/>
          <p:nvPr/>
        </p:nvPicPr>
        <p:blipFill>
          <a:blip r:embed="rId3">
            <a:extLst/>
          </a:blip>
          <a:stretch>
            <a:fillRect/>
          </a:stretch>
        </p:blipFill>
        <p:spPr>
          <a:xfrm>
            <a:off x="107502" y="1124744"/>
            <a:ext cx="5153483" cy="3384377"/>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sp>
        <p:nvSpPr>
          <p:cNvPr id="88" name="Shape 88"/>
          <p:cNvSpPr/>
          <p:nvPr>
            <p:ph type="title"/>
          </p:nvPr>
        </p:nvSpPr>
        <p:spPr>
          <a:xfrm>
            <a:off x="457200" y="274638"/>
            <a:ext cx="8229600" cy="1143001"/>
          </a:xfrm>
          <a:prstGeom prst="rect">
            <a:avLst/>
          </a:prstGeom>
        </p:spPr>
        <p:txBody>
          <a:bodyPr/>
          <a:lstStyle/>
          <a:p>
            <a:pPr lvl="0">
              <a:defRPr sz="1800"/>
            </a:pPr>
            <a:r>
              <a:rPr sz="4400"/>
              <a:t>Semaphore</a:t>
            </a:r>
          </a:p>
        </p:txBody>
      </p:sp>
      <p:pic>
        <p:nvPicPr>
          <p:cNvPr id="89" name="image9.jpeg" descr="http://www.favouritesongs.eu/wp-content/uploads/2014/03/SIGNS-semaphore-alphabet-A5-regular.jpg"/>
          <p:cNvPicPr/>
          <p:nvPr/>
        </p:nvPicPr>
        <p:blipFill>
          <a:blip r:embed="rId2">
            <a:extLst/>
          </a:blip>
          <a:srcRect l="5722" t="17803" r="6544" b="14000"/>
          <a:stretch>
            <a:fillRect/>
          </a:stretch>
        </p:blipFill>
        <p:spPr>
          <a:xfrm>
            <a:off x="539552" y="1052736"/>
            <a:ext cx="8424937" cy="5616624"/>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sp>
        <p:nvSpPr>
          <p:cNvPr id="91" name="Shape 91"/>
          <p:cNvSpPr/>
          <p:nvPr>
            <p:ph type="title"/>
          </p:nvPr>
        </p:nvSpPr>
        <p:spPr>
          <a:xfrm>
            <a:off x="457200" y="274638"/>
            <a:ext cx="8229600" cy="1143001"/>
          </a:xfrm>
          <a:prstGeom prst="rect">
            <a:avLst/>
          </a:prstGeom>
        </p:spPr>
        <p:txBody>
          <a:bodyPr/>
          <a:lstStyle/>
          <a:p>
            <a:pPr lvl="0">
              <a:defRPr sz="1800"/>
            </a:pPr>
            <a:r>
              <a:rPr sz="4400"/>
              <a:t>Morse code</a:t>
            </a:r>
          </a:p>
        </p:txBody>
      </p:sp>
      <p:pic>
        <p:nvPicPr>
          <p:cNvPr id="92" name="image10.jpeg" descr="Telegraph."/>
          <p:cNvPicPr/>
          <p:nvPr/>
        </p:nvPicPr>
        <p:blipFill>
          <a:blip r:embed="rId2">
            <a:extLst/>
          </a:blip>
          <a:stretch>
            <a:fillRect/>
          </a:stretch>
        </p:blipFill>
        <p:spPr>
          <a:xfrm>
            <a:off x="467543" y="1556791"/>
            <a:ext cx="3234197" cy="1592844"/>
          </a:xfrm>
          <a:prstGeom prst="rect">
            <a:avLst/>
          </a:prstGeom>
          <a:ln w="12700">
            <a:miter lim="400000"/>
          </a:ln>
        </p:spPr>
      </p:pic>
      <p:pic>
        <p:nvPicPr>
          <p:cNvPr id="93" name="image11.jpeg" descr="http://upload.wikimedia.org/wikipedia/commons/8/8d/Seaman_send_Morse_code_signals.jpg"/>
          <p:cNvPicPr/>
          <p:nvPr/>
        </p:nvPicPr>
        <p:blipFill>
          <a:blip r:embed="rId3">
            <a:extLst/>
          </a:blip>
          <a:srcRect l="26" t="20451" r="37844" b="7916"/>
          <a:stretch>
            <a:fillRect/>
          </a:stretch>
        </p:blipFill>
        <p:spPr>
          <a:xfrm>
            <a:off x="3851919" y="1268760"/>
            <a:ext cx="3672409" cy="5349035"/>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pic>
        <p:nvPicPr>
          <p:cNvPr id="95" name="image12.png"/>
          <p:cNvPicPr/>
          <p:nvPr/>
        </p:nvPicPr>
        <p:blipFill>
          <a:blip r:embed="rId2">
            <a:extLst/>
          </a:blip>
          <a:stretch>
            <a:fillRect/>
          </a:stretch>
        </p:blipFill>
        <p:spPr>
          <a:xfrm>
            <a:off x="11041" y="908720"/>
            <a:ext cx="9110443" cy="5040561"/>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DEADA"/>
        </a:solidFill>
      </p:bgPr>
    </p:bg>
    <p:spTree>
      <p:nvGrpSpPr>
        <p:cNvPr id="1" name=""/>
        <p:cNvGrpSpPr/>
        <p:nvPr/>
      </p:nvGrpSpPr>
      <p:grpSpPr>
        <a:xfrm>
          <a:off x="0" y="0"/>
          <a:ext cx="0" cy="0"/>
          <a:chOff x="0" y="0"/>
          <a:chExt cx="0" cy="0"/>
        </a:xfrm>
      </p:grpSpPr>
      <p:sp>
        <p:nvSpPr>
          <p:cNvPr id="97" name="Shape 97"/>
          <p:cNvSpPr/>
          <p:nvPr/>
        </p:nvSpPr>
        <p:spPr>
          <a:xfrm>
            <a:off x="3635895" y="18404"/>
            <a:ext cx="3024338" cy="740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9600"/>
            </a:lvl1pPr>
          </a:lstStyle>
          <a:p>
            <a:pPr lvl="0">
              <a:defRPr sz="1800"/>
            </a:pPr>
            <a:r>
              <a:rPr sz="49600"/>
              <a:t>?</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99" name="Shape 99"/>
          <p:cNvSpPr/>
          <p:nvPr>
            <p:ph type="title"/>
          </p:nvPr>
        </p:nvSpPr>
        <p:spPr>
          <a:xfrm>
            <a:off x="457200" y="274638"/>
            <a:ext cx="8229600" cy="1143001"/>
          </a:xfrm>
          <a:prstGeom prst="rect">
            <a:avLst/>
          </a:prstGeom>
        </p:spPr>
        <p:txBody>
          <a:bodyPr/>
          <a:lstStyle/>
          <a:p>
            <a:pPr lvl="0">
              <a:defRPr sz="1800"/>
            </a:pPr>
            <a:r>
              <a:rPr sz="4400"/>
              <a:t>Carrier pigeons</a:t>
            </a:r>
          </a:p>
        </p:txBody>
      </p:sp>
      <p:pic>
        <p:nvPicPr>
          <p:cNvPr id="100" name="image13.jpeg" descr="http://upload.wikimedia.org/wikipedia/commons/9/94/Bundesarchiv_Bild_183-R01996%2C_Brieftaube_mit_Fotokamera_cropped.jpg"/>
          <p:cNvPicPr/>
          <p:nvPr/>
        </p:nvPicPr>
        <p:blipFill>
          <a:blip r:embed="rId2">
            <a:extLst/>
          </a:blip>
          <a:stretch>
            <a:fillRect/>
          </a:stretch>
        </p:blipFill>
        <p:spPr>
          <a:xfrm>
            <a:off x="4355975" y="1224910"/>
            <a:ext cx="1700035" cy="1700035"/>
          </a:xfrm>
          <a:prstGeom prst="rect">
            <a:avLst/>
          </a:prstGeom>
          <a:ln w="12700">
            <a:miter lim="400000"/>
          </a:ln>
        </p:spPr>
      </p:pic>
      <p:pic>
        <p:nvPicPr>
          <p:cNvPr id="101" name="image14.jpeg" descr="http://3.bp.blogspot.com/-gcGvZXModAc/UBbUN5miuzI/AAAAAAAAAdo/2ip1kZ_PQ_0/s1600/world_war_carrier_pigeon.jpg"/>
          <p:cNvPicPr/>
          <p:nvPr/>
        </p:nvPicPr>
        <p:blipFill>
          <a:blip r:embed="rId3">
            <a:extLst/>
          </a:blip>
          <a:stretch>
            <a:fillRect/>
          </a:stretch>
        </p:blipFill>
        <p:spPr>
          <a:xfrm>
            <a:off x="179511" y="1268759"/>
            <a:ext cx="3932437" cy="2286432"/>
          </a:xfrm>
          <a:prstGeom prst="rect">
            <a:avLst/>
          </a:prstGeom>
          <a:ln w="12700">
            <a:miter lim="400000"/>
          </a:ln>
        </p:spPr>
      </p:pic>
      <p:pic>
        <p:nvPicPr>
          <p:cNvPr id="102" name="image15.jpeg" descr="http://24.media.tumblr.com/tumblr_lskg7p7umc1qd3g3go1_500.jpg"/>
          <p:cNvPicPr/>
          <p:nvPr/>
        </p:nvPicPr>
        <p:blipFill>
          <a:blip r:embed="rId4">
            <a:extLst/>
          </a:blip>
          <a:stretch>
            <a:fillRect/>
          </a:stretch>
        </p:blipFill>
        <p:spPr>
          <a:xfrm>
            <a:off x="194043" y="3993576"/>
            <a:ext cx="3009806" cy="2750961"/>
          </a:xfrm>
          <a:prstGeom prst="rect">
            <a:avLst/>
          </a:prstGeom>
          <a:ln w="12700">
            <a:miter lim="400000"/>
          </a:ln>
        </p:spPr>
      </p:pic>
      <p:pic>
        <p:nvPicPr>
          <p:cNvPr id="103" name="image16.jpeg" descr="http://p2.la-img.com/212/16758/5601472_1_l.jpg"/>
          <p:cNvPicPr/>
          <p:nvPr/>
        </p:nvPicPr>
        <p:blipFill>
          <a:blip r:embed="rId5">
            <a:extLst/>
          </a:blip>
          <a:stretch>
            <a:fillRect/>
          </a:stretch>
        </p:blipFill>
        <p:spPr>
          <a:xfrm>
            <a:off x="3455080" y="3555970"/>
            <a:ext cx="2600931" cy="1950699"/>
          </a:xfrm>
          <a:prstGeom prst="rect">
            <a:avLst/>
          </a:prstGeom>
          <a:ln w="12700">
            <a:miter lim="400000"/>
          </a:ln>
        </p:spPr>
      </p:pic>
      <p:pic>
        <p:nvPicPr>
          <p:cNvPr id="104" name="image17.jpeg" descr="http://media-cache-ak0.pinimg.com/736x/01/c7/6e/01c76e9ae4a6b20b6c906145970920fb.jpg"/>
          <p:cNvPicPr/>
          <p:nvPr/>
        </p:nvPicPr>
        <p:blipFill>
          <a:blip r:embed="rId6">
            <a:extLst/>
          </a:blip>
          <a:srcRect l="29402" t="8739" r="12403" b="23188"/>
          <a:stretch>
            <a:fillRect/>
          </a:stretch>
        </p:blipFill>
        <p:spPr>
          <a:xfrm>
            <a:off x="6300192" y="1077913"/>
            <a:ext cx="2581552" cy="1994026"/>
          </a:xfrm>
          <a:prstGeom prst="rect">
            <a:avLst/>
          </a:prstGeom>
          <a:ln w="12700">
            <a:miter lim="400000"/>
          </a:ln>
        </p:spPr>
      </p:pic>
      <p:pic>
        <p:nvPicPr>
          <p:cNvPr id="105" name="image18.jpeg" descr="http://3.bp.blogspot.com/-11s1OEhxuj8/TYGUkr75wNI/AAAAAAABfOw/kpcI9hqHNCQ/s640/Front-wheel-drive%2Bthree-wheeler%2Bwith%2Bonboard%2Bcarrier%2Bpigeon%2Bbirdcage.jpg"/>
          <p:cNvPicPr/>
          <p:nvPr/>
        </p:nvPicPr>
        <p:blipFill>
          <a:blip r:embed="rId7">
            <a:extLst/>
          </a:blip>
          <a:stretch>
            <a:fillRect/>
          </a:stretch>
        </p:blipFill>
        <p:spPr>
          <a:xfrm>
            <a:off x="6116332" y="4475546"/>
            <a:ext cx="3053185" cy="2363756"/>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07" name="Shape 107"/>
          <p:cNvSpPr/>
          <p:nvPr>
            <p:ph type="title"/>
          </p:nvPr>
        </p:nvSpPr>
        <p:spPr>
          <a:xfrm>
            <a:off x="457200" y="274638"/>
            <a:ext cx="8229600" cy="1143001"/>
          </a:xfrm>
          <a:prstGeom prst="rect">
            <a:avLst/>
          </a:prstGeom>
        </p:spPr>
        <p:txBody>
          <a:bodyPr/>
          <a:lstStyle/>
          <a:p>
            <a:pPr lvl="0">
              <a:defRPr sz="1800"/>
            </a:pPr>
            <a:r>
              <a:rPr sz="4400"/>
              <a:t>Cher Ami</a:t>
            </a:r>
          </a:p>
        </p:txBody>
      </p:sp>
      <p:pic>
        <p:nvPicPr>
          <p:cNvPr id="108" name="image19.jpeg" descr="http://img.ezinemark.com/imagemanager2/files/30004254/2011/04/2011-04-29-10-36-09-6-cher-ami-pigeon.jpeg"/>
          <p:cNvPicPr/>
          <p:nvPr/>
        </p:nvPicPr>
        <p:blipFill>
          <a:blip r:embed="rId2">
            <a:extLst/>
          </a:blip>
          <a:stretch>
            <a:fillRect/>
          </a:stretch>
        </p:blipFill>
        <p:spPr>
          <a:xfrm>
            <a:off x="2123727" y="1196750"/>
            <a:ext cx="4536506" cy="5638228"/>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10" name="Shape 110"/>
          <p:cNvSpPr/>
          <p:nvPr>
            <p:ph type="title"/>
          </p:nvPr>
        </p:nvSpPr>
        <p:spPr>
          <a:xfrm>
            <a:off x="251519" y="116632"/>
            <a:ext cx="2952330" cy="936105"/>
          </a:xfrm>
          <a:prstGeom prst="rect">
            <a:avLst/>
          </a:prstGeom>
        </p:spPr>
        <p:txBody>
          <a:bodyPr/>
          <a:lstStyle/>
          <a:p>
            <a:pPr lvl="0">
              <a:defRPr sz="1800"/>
            </a:pPr>
            <a:r>
              <a:rPr sz="4400"/>
              <a:t>Cher Ami</a:t>
            </a:r>
          </a:p>
        </p:txBody>
      </p:sp>
      <p:sp>
        <p:nvSpPr>
          <p:cNvPr id="111" name="Shape 111"/>
          <p:cNvSpPr/>
          <p:nvPr>
            <p:ph type="body" idx="1"/>
          </p:nvPr>
        </p:nvSpPr>
        <p:spPr>
          <a:xfrm>
            <a:off x="179512" y="1052736"/>
            <a:ext cx="8507288" cy="5616624"/>
          </a:xfrm>
          <a:prstGeom prst="rect">
            <a:avLst/>
          </a:prstGeom>
        </p:spPr>
        <p:txBody>
          <a:bodyPr/>
          <a:lstStyle>
            <a:lvl1pPr marL="0" indent="0" defTabSz="859536">
              <a:spcBef>
                <a:spcPts val="400"/>
              </a:spcBef>
              <a:buSzTx/>
              <a:buNone/>
              <a:defRPr sz="1879"/>
            </a:lvl1pPr>
          </a:lstStyle>
          <a:p>
            <a:pPr lvl="0">
              <a:defRPr sz="1800"/>
            </a:pPr>
            <a:r>
              <a:rPr sz="1879"/>
              <a:t>On October 3, 1918, a US  group of 500 men were trapped in a small depression on the side of the hill behind enemy lines without food or ammunition. They were also beginning to receive friendly fire from allied troops who did not know their location. Surrounded by the Germans, many were killed and wounded in the first day and by the second day, just over 194 men were still alive.  Messages were dispatched by pigeon.  The pigeon carrying the first message, "Many wounded. We cannot evacuate." was shot down. A second bird was sent with the message, "Men are suffering. Can support be sent?" That pigeon also was shot down. Only one homing pigeon was left: "Cher Ami". She was dispatched with a note in a canister on her left leg.  As Cher Ami tried to fly back home, the Germans saw her rising out of the brush and opened fire. For several moments, Cher Ami flew with bullets zipping through the air all around her.  Cher Ami was eventually shot down but managed to take flight again. She arrived back at her loft at division headquarters 25 miles to the rear in just 25 minutes, helping to save the lives of the 194 survivors. In this last mission, Cher Ami delivered the message despite having been shot through the breast, blinded in one eye, covered in blood and with a leg hanging only by a tendon.  Cher Ami was awarded the Croix de Guerre Medal with a palm Oak Leaf Cluster for her heroic service.</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13" name="Shape 113"/>
          <p:cNvSpPr/>
          <p:nvPr>
            <p:ph type="title"/>
          </p:nvPr>
        </p:nvSpPr>
        <p:spPr>
          <a:xfrm>
            <a:off x="457200" y="274638"/>
            <a:ext cx="8229600" cy="1143001"/>
          </a:xfrm>
          <a:prstGeom prst="rect">
            <a:avLst/>
          </a:prstGeom>
        </p:spPr>
        <p:txBody>
          <a:bodyPr/>
          <a:lstStyle/>
          <a:p>
            <a:pPr lvl="0">
              <a:defRPr sz="1800"/>
            </a:pPr>
            <a:r>
              <a:rPr sz="4400"/>
              <a:t>Dogs in the First World War</a:t>
            </a:r>
          </a:p>
        </p:txBody>
      </p:sp>
      <p:pic>
        <p:nvPicPr>
          <p:cNvPr id="114" name="image20.jpeg" descr="http://www.firstworldwar.com/photos/graphics/gws_wardog_01.jpg"/>
          <p:cNvPicPr/>
          <p:nvPr/>
        </p:nvPicPr>
        <p:blipFill>
          <a:blip r:embed="rId2">
            <a:extLst/>
          </a:blip>
          <a:stretch>
            <a:fillRect/>
          </a:stretch>
        </p:blipFill>
        <p:spPr>
          <a:xfrm>
            <a:off x="179511" y="1124744"/>
            <a:ext cx="2596122" cy="1820531"/>
          </a:xfrm>
          <a:prstGeom prst="rect">
            <a:avLst/>
          </a:prstGeom>
          <a:ln w="12700">
            <a:miter lim="400000"/>
          </a:ln>
        </p:spPr>
      </p:pic>
      <p:pic>
        <p:nvPicPr>
          <p:cNvPr id="115" name="image21.jpeg" descr="http://maryevanspicturelibrary.typepad.com/.a/6a017d4254a056970c019aff259ddb970d-800wi"/>
          <p:cNvPicPr/>
          <p:nvPr/>
        </p:nvPicPr>
        <p:blipFill>
          <a:blip r:embed="rId3">
            <a:extLst/>
          </a:blip>
          <a:stretch>
            <a:fillRect/>
          </a:stretch>
        </p:blipFill>
        <p:spPr>
          <a:xfrm>
            <a:off x="2971032" y="1094948"/>
            <a:ext cx="2857501" cy="2076451"/>
          </a:xfrm>
          <a:prstGeom prst="rect">
            <a:avLst/>
          </a:prstGeom>
          <a:ln w="12700">
            <a:miter lim="400000"/>
          </a:ln>
        </p:spPr>
      </p:pic>
      <p:pic>
        <p:nvPicPr>
          <p:cNvPr id="116" name="image22.jpeg" descr="http://media.iwm.org.uk/iwm/mediaLib/56/media-56121/large.jpg"/>
          <p:cNvPicPr/>
          <p:nvPr/>
        </p:nvPicPr>
        <p:blipFill>
          <a:blip r:embed="rId4">
            <a:extLst/>
          </a:blip>
          <a:stretch>
            <a:fillRect/>
          </a:stretch>
        </p:blipFill>
        <p:spPr>
          <a:xfrm>
            <a:off x="5856449" y="1076075"/>
            <a:ext cx="2773983" cy="2160240"/>
          </a:xfrm>
          <a:prstGeom prst="rect">
            <a:avLst/>
          </a:prstGeom>
          <a:ln w="12700">
            <a:miter lim="400000"/>
          </a:ln>
        </p:spPr>
      </p:pic>
      <p:pic>
        <p:nvPicPr>
          <p:cNvPr id="117" name="image23.jpeg" descr="http://img.gawkerassets.com/img/17z3cuyam3hpgjpg/original.jpg"/>
          <p:cNvPicPr/>
          <p:nvPr/>
        </p:nvPicPr>
        <p:blipFill>
          <a:blip r:embed="rId5">
            <a:extLst/>
          </a:blip>
          <a:stretch>
            <a:fillRect/>
          </a:stretch>
        </p:blipFill>
        <p:spPr>
          <a:xfrm>
            <a:off x="179511" y="3263560"/>
            <a:ext cx="5980409" cy="336398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53" name="Shape 53"/>
          <p:cNvSpPr/>
          <p:nvPr>
            <p:ph type="title"/>
          </p:nvPr>
        </p:nvSpPr>
        <p:spPr>
          <a:xfrm>
            <a:off x="251519" y="-1"/>
            <a:ext cx="8640962" cy="908722"/>
          </a:xfrm>
          <a:prstGeom prst="rect">
            <a:avLst/>
          </a:prstGeom>
          <a:solidFill>
            <a:srgbClr val="FFFF00"/>
          </a:solidFill>
        </p:spPr>
        <p:txBody>
          <a:bodyPr lIns="0" tIns="0" rIns="0" bIns="0"/>
          <a:lstStyle>
            <a:lvl1pPr defTabSz="740663">
              <a:defRPr sz="3159"/>
            </a:lvl1pPr>
          </a:lstStyle>
          <a:p>
            <a:pPr lvl="0">
              <a:defRPr sz="1800"/>
            </a:pPr>
            <a:r>
              <a:rPr sz="3159"/>
              <a:t>The Bournville War Memorial in Sycamore Road</a:t>
            </a:r>
          </a:p>
        </p:txBody>
      </p:sp>
      <p:pic>
        <p:nvPicPr>
          <p:cNvPr id="54" name="image3.jpeg"/>
          <p:cNvPicPr/>
          <p:nvPr/>
        </p:nvPicPr>
        <p:blipFill>
          <a:blip r:embed="rId3">
            <a:extLst/>
          </a:blip>
          <a:stretch>
            <a:fillRect/>
          </a:stretch>
        </p:blipFill>
        <p:spPr>
          <a:xfrm>
            <a:off x="652515" y="980728"/>
            <a:ext cx="7879925" cy="5795027"/>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19" name="Shape 119"/>
          <p:cNvSpPr/>
          <p:nvPr>
            <p:ph type="title"/>
          </p:nvPr>
        </p:nvSpPr>
        <p:spPr>
          <a:xfrm>
            <a:off x="179512" y="188640"/>
            <a:ext cx="8507288" cy="1656184"/>
          </a:xfrm>
          <a:prstGeom prst="rect">
            <a:avLst/>
          </a:prstGeom>
        </p:spPr>
        <p:txBody>
          <a:bodyPr/>
          <a:lstStyle/>
          <a:p>
            <a:pPr lvl="0" defTabSz="804672">
              <a:defRPr sz="1800"/>
            </a:pPr>
            <a:r>
              <a:rPr sz="3432"/>
              <a:t>Sergeant Stubby </a:t>
            </a:r>
            <a:r>
              <a:rPr b="1" sz="3432"/>
              <a:t>(1916 or 1917- March 16th 1926)</a:t>
            </a:r>
            <a:br>
              <a:rPr b="1" sz="3432"/>
            </a:br>
          </a:p>
        </p:txBody>
      </p:sp>
      <p:pic>
        <p:nvPicPr>
          <p:cNvPr id="120" name="image24.jpeg" descr="http://www.historylearningsite.co.uk/uploads/pics/Sergeant_Stubby_01.jpg"/>
          <p:cNvPicPr/>
          <p:nvPr/>
        </p:nvPicPr>
        <p:blipFill>
          <a:blip r:embed="rId2">
            <a:extLst/>
          </a:blip>
          <a:stretch>
            <a:fillRect/>
          </a:stretch>
        </p:blipFill>
        <p:spPr>
          <a:xfrm>
            <a:off x="1115616" y="1377397"/>
            <a:ext cx="6264696" cy="5238772"/>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22" name="Shape 122"/>
          <p:cNvSpPr/>
          <p:nvPr>
            <p:ph type="title"/>
          </p:nvPr>
        </p:nvSpPr>
        <p:spPr>
          <a:xfrm>
            <a:off x="1763688" y="0"/>
            <a:ext cx="5184577" cy="692696"/>
          </a:xfrm>
          <a:prstGeom prst="rect">
            <a:avLst/>
          </a:prstGeom>
        </p:spPr>
        <p:txBody>
          <a:bodyPr/>
          <a:lstStyle>
            <a:lvl1pPr>
              <a:defRPr sz="3900"/>
            </a:lvl1pPr>
          </a:lstStyle>
          <a:p>
            <a:pPr lvl="0">
              <a:defRPr sz="1800"/>
            </a:pPr>
            <a:r>
              <a:rPr sz="3900"/>
              <a:t>Sergeant Stubby</a:t>
            </a:r>
          </a:p>
        </p:txBody>
      </p:sp>
      <p:sp>
        <p:nvSpPr>
          <p:cNvPr id="123" name="Shape 123"/>
          <p:cNvSpPr/>
          <p:nvPr>
            <p:ph type="body" idx="1"/>
          </p:nvPr>
        </p:nvSpPr>
        <p:spPr>
          <a:xfrm>
            <a:off x="107504" y="692696"/>
            <a:ext cx="9036496" cy="6165304"/>
          </a:xfrm>
          <a:prstGeom prst="rect">
            <a:avLst/>
          </a:prstGeom>
        </p:spPr>
        <p:txBody>
          <a:bodyPr/>
          <a:lstStyle>
            <a:lvl1pPr marL="0" indent="0">
              <a:spcBef>
                <a:spcPts val="400"/>
              </a:spcBef>
              <a:buSzTx/>
              <a:buNone/>
              <a:defRPr sz="2000"/>
            </a:lvl1pPr>
          </a:lstStyle>
          <a:p>
            <a:pPr lvl="0">
              <a:defRPr sz="1800"/>
            </a:pPr>
            <a:r>
              <a:rPr sz="2000"/>
              <a:t>Stubby‘ was a stray Bull terrier cross, who was found  wandering through an army training session in Connecticut.   He was befriended by the soldiers and was smuggled on their ship when they were sent to France.  Stubby remained with the 102nd Infantry, 26th Division, known as the Yankee division. Having survived gas attacks, he became very sensitive to the smell of gas, and with his sensitive dog nose, was able to detect gas much earlier than his human comrades and alert them in time. His acute doggy hearing, allowed him the advantage of hearing even the quietest sounds from advancing enemy and so Stubby proved excellent at silently alerting his comrades when he could hear the enemy was near. His major triumph was hearing a German spy who had tried to sneak into Conroy's camp during the dead of night. The loyal and diligent Stubby managed to grab the intruder's leg and immobilize him until the US troops came to investigate and imprison the German. He also asserted himself as a 'mercy' dog, scanning the battle fields for injured soldiers and comforting them whilst they lay dying or alerting paramedics to the wounded.  He was present at many battles, including at Chateau-Thierry, the Marne and St. Mihiel. Over time, he survived a number of injuries, including those from shrapnel and gas attacks. It is said he became so well-known and admired that he was treated in Red Cross hospitals, as human soldiers.  He received more medals than any other soldier dog.</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25" name="Shape 125"/>
          <p:cNvSpPr/>
          <p:nvPr>
            <p:ph type="title"/>
          </p:nvPr>
        </p:nvSpPr>
        <p:spPr>
          <a:xfrm>
            <a:off x="-1" y="-34775"/>
            <a:ext cx="4906890" cy="1143001"/>
          </a:xfrm>
          <a:prstGeom prst="rect">
            <a:avLst/>
          </a:prstGeom>
        </p:spPr>
        <p:txBody>
          <a:bodyPr/>
          <a:lstStyle/>
          <a:p>
            <a:pPr lvl="0">
              <a:defRPr sz="1800"/>
            </a:pPr>
            <a:r>
              <a:rPr sz="4400"/>
              <a:t>Letters home</a:t>
            </a:r>
          </a:p>
        </p:txBody>
      </p:sp>
      <p:sp>
        <p:nvSpPr>
          <p:cNvPr id="126" name="Shape 126"/>
          <p:cNvSpPr/>
          <p:nvPr>
            <p:ph type="body" idx="1"/>
          </p:nvPr>
        </p:nvSpPr>
        <p:spPr>
          <a:xfrm>
            <a:off x="0" y="836711"/>
            <a:ext cx="9144000" cy="6021290"/>
          </a:xfrm>
          <a:prstGeom prst="rect">
            <a:avLst/>
          </a:prstGeom>
          <a:solidFill>
            <a:srgbClr val="FFFF00"/>
          </a:solidFill>
        </p:spPr>
        <p:txBody>
          <a:bodyPr lIns="0" tIns="0" rIns="0" bIns="0"/>
          <a:lstStyle/>
          <a:p>
            <a:pPr lvl="0" marL="0" indent="0" defTabSz="905255">
              <a:lnSpc>
                <a:spcPct val="80000"/>
              </a:lnSpc>
              <a:spcBef>
                <a:spcPts val="600"/>
              </a:spcBef>
              <a:buSzTx/>
              <a:buNone/>
              <a:defRPr sz="1800"/>
            </a:pPr>
            <a:r>
              <a:rPr b="1" sz="2673"/>
              <a:t>Fred Andrews</a:t>
            </a:r>
            <a:r>
              <a:rPr sz="2673"/>
              <a:t> – BEF France – Dear Mother and Floss, I hope you are all quite well, I am all right…I did not have my bottom teeth altered at Salisbury, but I can eat quite well with the top ones.  I keep the bottom ones in my pocket.  I should not like to lose them.</a:t>
            </a:r>
            <a:endParaRPr sz="2673"/>
          </a:p>
          <a:p>
            <a:pPr lvl="0" marL="0" indent="0" defTabSz="905255">
              <a:lnSpc>
                <a:spcPct val="80000"/>
              </a:lnSpc>
              <a:spcBef>
                <a:spcPts val="600"/>
              </a:spcBef>
              <a:buSzTx/>
              <a:buNone/>
              <a:defRPr sz="1800"/>
            </a:pPr>
            <a:r>
              <a:rPr sz="2673"/>
              <a:t>BEF France – Dear Mum, I have just received two letters from you, and one from Ollie.  Thank you very much for your wishes and the ten shillings.  I do not want anything for myself, thank you, so will you please have it back…Ollie sent me a birthday card and a letter.  There is not a Post Office here and we cannot leave the camp at all.  We have cold water for a bath, and hot water for washing.  We are going to the school again tonight, to have a night in the trenches.  It is a good night for the job.  I have got your parcel.  Thank you very much, but it must be the </a:t>
            </a:r>
            <a:r>
              <a:rPr sz="2673" u="sng"/>
              <a:t>last.</a:t>
            </a:r>
            <a:r>
              <a:rPr sz="2673"/>
              <a:t> Please.  We get plenty of cheese here.  I will close now with Very Best Love, and again Thanking you all very much for everything.  Fred xxx  (It was his last letter home!)</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DD9C3"/>
        </a:solidFill>
      </p:bgPr>
    </p:bg>
    <p:spTree>
      <p:nvGrpSpPr>
        <p:cNvPr id="1" name=""/>
        <p:cNvGrpSpPr/>
        <p:nvPr/>
      </p:nvGrpSpPr>
      <p:grpSpPr>
        <a:xfrm>
          <a:off x="0" y="0"/>
          <a:ext cx="0" cy="0"/>
          <a:chOff x="0" y="0"/>
          <a:chExt cx="0" cy="0"/>
        </a:xfrm>
      </p:grpSpPr>
      <p:sp>
        <p:nvSpPr>
          <p:cNvPr id="128" name="Shape 128"/>
          <p:cNvSpPr/>
          <p:nvPr>
            <p:ph type="title"/>
          </p:nvPr>
        </p:nvSpPr>
        <p:spPr>
          <a:xfrm>
            <a:off x="489321" y="654745"/>
            <a:ext cx="2146177" cy="1184696"/>
          </a:xfrm>
          <a:prstGeom prst="rect">
            <a:avLst/>
          </a:prstGeom>
        </p:spPr>
        <p:txBody>
          <a:bodyPr/>
          <a:lstStyle>
            <a:lvl1pPr defTabSz="859536">
              <a:defRPr sz="3666"/>
            </a:lvl1pPr>
          </a:lstStyle>
          <a:p>
            <a:pPr lvl="0">
              <a:defRPr sz="1800"/>
            </a:pPr>
            <a:r>
              <a:rPr sz="3666"/>
              <a:t>Field Postcard</a:t>
            </a:r>
          </a:p>
        </p:txBody>
      </p:sp>
      <p:pic>
        <p:nvPicPr>
          <p:cNvPr id="129" name="image25.png" descr="http://i23.photobucket.com/albums/b351/LeEnfield/FieldPostCard1.gif"/>
          <p:cNvPicPr/>
          <p:nvPr/>
        </p:nvPicPr>
        <p:blipFill>
          <a:blip r:embed="rId2">
            <a:extLst/>
          </a:blip>
          <a:stretch>
            <a:fillRect/>
          </a:stretch>
        </p:blipFill>
        <p:spPr>
          <a:xfrm>
            <a:off x="2805253" y="45020"/>
            <a:ext cx="6122708" cy="676796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31" name="Shape 131"/>
          <p:cNvSpPr/>
          <p:nvPr>
            <p:ph type="title"/>
          </p:nvPr>
        </p:nvSpPr>
        <p:spPr>
          <a:xfrm>
            <a:off x="323527" y="109675"/>
            <a:ext cx="8373618" cy="871053"/>
          </a:xfrm>
          <a:prstGeom prst="rect">
            <a:avLst/>
          </a:prstGeom>
        </p:spPr>
        <p:txBody>
          <a:bodyPr/>
          <a:lstStyle/>
          <a:p>
            <a:pPr lvl="0">
              <a:defRPr sz="1800"/>
            </a:pPr>
            <a:r>
              <a:rPr sz="4400"/>
              <a:t>The Bournville War Memorial</a:t>
            </a:r>
          </a:p>
        </p:txBody>
      </p:sp>
      <p:sp>
        <p:nvSpPr>
          <p:cNvPr id="132" name="Shape 132"/>
          <p:cNvSpPr/>
          <p:nvPr/>
        </p:nvSpPr>
        <p:spPr>
          <a:xfrm>
            <a:off x="323527" y="908720"/>
            <a:ext cx="3024338" cy="90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u="sng"/>
            </a:lvl1pPr>
          </a:lstStyle>
          <a:p>
            <a:pPr lvl="0">
              <a:defRPr sz="1800" u="none"/>
            </a:pPr>
            <a:r>
              <a:rPr sz="2800" u="sng"/>
              <a:t>The Western Front</a:t>
            </a:r>
          </a:p>
        </p:txBody>
      </p:sp>
      <p:pic>
        <p:nvPicPr>
          <p:cNvPr id="133" name="image26.jpeg" descr="http://trenchwarfareonthewesternfront.weebly.com/uploads/1/4/8/2/14820818/8342934.jpg?900"/>
          <p:cNvPicPr/>
          <p:nvPr/>
        </p:nvPicPr>
        <p:blipFill>
          <a:blip r:embed="rId2">
            <a:extLst/>
          </a:blip>
          <a:stretch>
            <a:fillRect/>
          </a:stretch>
        </p:blipFill>
        <p:spPr>
          <a:xfrm>
            <a:off x="109944" y="1340767"/>
            <a:ext cx="8721151" cy="5348975"/>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35" name="Shape 135"/>
          <p:cNvSpPr/>
          <p:nvPr>
            <p:ph type="body" idx="1"/>
          </p:nvPr>
        </p:nvSpPr>
        <p:spPr>
          <a:xfrm>
            <a:off x="395536" y="1268760"/>
            <a:ext cx="8229601" cy="4525963"/>
          </a:xfrm>
          <a:prstGeom prst="rect">
            <a:avLst/>
          </a:prstGeom>
        </p:spPr>
        <p:txBody>
          <a:bodyPr/>
          <a:lstStyle/>
          <a:p>
            <a:pPr lvl="0" marL="0" indent="0">
              <a:buSzTx/>
              <a:buNone/>
              <a:defRPr sz="1800"/>
            </a:pPr>
            <a:r>
              <a:rPr sz="3200" u="sng"/>
              <a:t>Sniping and shell fire</a:t>
            </a:r>
            <a:endParaRPr sz="3200" u="sng"/>
          </a:p>
          <a:p>
            <a:pPr lvl="0" marL="0" indent="0">
              <a:buSzTx/>
              <a:buNone/>
              <a:defRPr sz="1800"/>
            </a:pPr>
            <a:r>
              <a:rPr b="1" sz="3200"/>
              <a:t>Lance Corporal Leonard Hugh Pickering</a:t>
            </a:r>
            <a:r>
              <a:rPr sz="3200"/>
              <a:t> – 14755 7</a:t>
            </a:r>
            <a:r>
              <a:rPr baseline="30000" sz="3200"/>
              <a:t>th</a:t>
            </a:r>
            <a:r>
              <a:rPr sz="3200"/>
              <a:t> Battalion Duke of Cornwall's Light Infantry.  He was the son of Oliver F. and Elizabeth Pickering, of 57, Elm Rd., Bourneville, Birmingham.  He died aged 19 on 26/08/1915 and is buried in the Brewery Orchard Cemetery, Bois-Grenier.</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37" name="Shape 137"/>
          <p:cNvSpPr/>
          <p:nvPr>
            <p:ph type="body" idx="1"/>
          </p:nvPr>
        </p:nvSpPr>
        <p:spPr>
          <a:xfrm>
            <a:off x="107503" y="188640"/>
            <a:ext cx="8928994" cy="4525963"/>
          </a:xfrm>
          <a:prstGeom prst="rect">
            <a:avLst/>
          </a:prstGeom>
        </p:spPr>
        <p:txBody>
          <a:bodyPr/>
          <a:lstStyle/>
          <a:p>
            <a:pPr lvl="0" marL="0" indent="0">
              <a:buSzTx/>
              <a:buNone/>
              <a:defRPr sz="1800"/>
            </a:pPr>
            <a:r>
              <a:rPr sz="3200" u="sng"/>
              <a:t>The Battle of Loos 25</a:t>
            </a:r>
            <a:r>
              <a:rPr baseline="30000" sz="3200" u="sng"/>
              <a:t>th</a:t>
            </a:r>
            <a:r>
              <a:rPr sz="3200" u="sng"/>
              <a:t> September – 14</a:t>
            </a:r>
            <a:r>
              <a:rPr baseline="30000" sz="3200" u="sng"/>
              <a:t>th</a:t>
            </a:r>
            <a:r>
              <a:rPr sz="3200" u="sng"/>
              <a:t> October 1915</a:t>
            </a:r>
            <a:endParaRPr sz="3200" u="sng"/>
          </a:p>
          <a:p>
            <a:pPr lvl="0" marL="0" indent="0">
              <a:buSzTx/>
              <a:buNone/>
              <a:defRPr sz="1800"/>
            </a:pPr>
            <a:r>
              <a:rPr b="1" sz="3200"/>
              <a:t>Private Arthur Lloyd Greatorex</a:t>
            </a:r>
            <a:r>
              <a:rPr sz="3200"/>
              <a:t> – 20062 7</a:t>
            </a:r>
            <a:r>
              <a:rPr baseline="30000" sz="3200"/>
              <a:t>th</a:t>
            </a:r>
            <a:r>
              <a:rPr sz="3200"/>
              <a:t> Battalion King's Own (Royal Lancaster Regiment).  He was the son of Mr. J. W. Greatorex, of 28, Laburnum Road, Bournville, Birmingham.  He died aged 24 on Death:10/10/1915 and is buried in Le Touret Military Cemetery, Richebourg-L'Avoue.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39" name="Shape 139"/>
          <p:cNvSpPr/>
          <p:nvPr>
            <p:ph type="body" idx="1"/>
          </p:nvPr>
        </p:nvSpPr>
        <p:spPr>
          <a:xfrm>
            <a:off x="107504" y="116632"/>
            <a:ext cx="8579296" cy="6624736"/>
          </a:xfrm>
          <a:prstGeom prst="rect">
            <a:avLst/>
          </a:prstGeom>
        </p:spPr>
        <p:txBody>
          <a:bodyPr/>
          <a:lstStyle/>
          <a:p>
            <a:pPr lvl="0" marL="0" indent="0" defTabSz="896111">
              <a:lnSpc>
                <a:spcPct val="80000"/>
              </a:lnSpc>
              <a:spcBef>
                <a:spcPts val="600"/>
              </a:spcBef>
              <a:buSzTx/>
              <a:buNone/>
              <a:defRPr sz="1800"/>
            </a:pPr>
            <a:r>
              <a:rPr sz="2646" u="sng"/>
              <a:t>The Battle of the Somme 1</a:t>
            </a:r>
            <a:r>
              <a:rPr baseline="29959" sz="2646" u="sng"/>
              <a:t>st</a:t>
            </a:r>
            <a:r>
              <a:rPr sz="2646" u="sng"/>
              <a:t>  July – 18</a:t>
            </a:r>
            <a:r>
              <a:rPr baseline="29959" sz="2646" u="sng"/>
              <a:t>th</a:t>
            </a:r>
            <a:r>
              <a:rPr sz="2646" u="sng"/>
              <a:t>  November 1916</a:t>
            </a:r>
            <a:endParaRPr sz="2646"/>
          </a:p>
          <a:p>
            <a:pPr lvl="0" marL="336042" indent="-336042" defTabSz="896111">
              <a:lnSpc>
                <a:spcPct val="80000"/>
              </a:lnSpc>
              <a:spcBef>
                <a:spcPts val="600"/>
              </a:spcBef>
              <a:defRPr sz="1800"/>
            </a:pPr>
            <a:r>
              <a:rPr b="1" sz="2646"/>
              <a:t>Private Albert E Lee</a:t>
            </a:r>
            <a:r>
              <a:rPr sz="2646"/>
              <a:t> – 305215 1st/8th Battalion Royal Warwickshire Regiment.  He was the son of  Alfred and Florence Lee, of 38, Willern Road, Bournville, Birmingham.  He died aged 19 on 01/07/1916.  He is remembered on the Thiepval Memorial.</a:t>
            </a:r>
            <a:endParaRPr sz="2646"/>
          </a:p>
          <a:p>
            <a:pPr lvl="0" marL="336042" indent="-336042" defTabSz="896111">
              <a:lnSpc>
                <a:spcPct val="80000"/>
              </a:lnSpc>
              <a:spcBef>
                <a:spcPts val="600"/>
              </a:spcBef>
              <a:defRPr sz="1800"/>
            </a:pPr>
            <a:r>
              <a:rPr b="1" sz="2646"/>
              <a:t>Private Robert Henry Crabtree</a:t>
            </a:r>
            <a:r>
              <a:rPr sz="2646"/>
              <a:t> - TF/2353 23</a:t>
            </a:r>
            <a:r>
              <a:rPr baseline="29959" sz="2646"/>
              <a:t>rd</a:t>
            </a:r>
            <a:r>
              <a:rPr sz="2646"/>
              <a:t> Battalion Middlesex Regiment.  He was the husband of Elizabeth Mary Crabtree, of 45, Elm Rd., Bournville, Birmingham.  He died on 15/09/1916 aged 33 and is remembered on the Thiepval Memorial.</a:t>
            </a:r>
            <a:endParaRPr sz="2646"/>
          </a:p>
          <a:p>
            <a:pPr lvl="0" marL="336042" indent="-336042" defTabSz="896111">
              <a:lnSpc>
                <a:spcPct val="80000"/>
              </a:lnSpc>
              <a:spcBef>
                <a:spcPts val="600"/>
              </a:spcBef>
              <a:defRPr sz="1800"/>
            </a:pPr>
            <a:r>
              <a:rPr b="1" sz="2646"/>
              <a:t>Corporal Wallace Austin Hollier</a:t>
            </a:r>
            <a:r>
              <a:rPr sz="2646"/>
              <a:t> –3355 2</a:t>
            </a:r>
            <a:r>
              <a:rPr baseline="29959" sz="2646"/>
              <a:t>nd</a:t>
            </a:r>
            <a:r>
              <a:rPr sz="2646"/>
              <a:t> / 6</a:t>
            </a:r>
            <a:r>
              <a:rPr baseline="29959" sz="2646"/>
              <a:t>th</a:t>
            </a:r>
            <a:r>
              <a:rPr sz="2646"/>
              <a:t> Battalion Royal Warwickshire Regiment.  He was the only son of Austin Henry and Annie Hollier, of 13, Linden Rd., Bournville, Birmingham.  He enlisted in October 1914.  He died aged 21 on 19/07/1916 and is buried in the Aubers Ridge British Cemetery, Aubers.</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41" name="Shape 141"/>
          <p:cNvSpPr/>
          <p:nvPr>
            <p:ph type="body" idx="1"/>
          </p:nvPr>
        </p:nvSpPr>
        <p:spPr>
          <a:xfrm>
            <a:off x="251519" y="260648"/>
            <a:ext cx="2520282" cy="576066"/>
          </a:xfrm>
          <a:prstGeom prst="rect">
            <a:avLst/>
          </a:prstGeom>
        </p:spPr>
        <p:txBody>
          <a:bodyPr/>
          <a:lstStyle>
            <a:lvl1pPr marL="0" indent="0">
              <a:lnSpc>
                <a:spcPct val="90000"/>
              </a:lnSpc>
              <a:buSzTx/>
              <a:buNone/>
              <a:defRPr u="sng"/>
            </a:lvl1pPr>
          </a:lstStyle>
          <a:p>
            <a:pPr lvl="0">
              <a:defRPr sz="1800" u="none"/>
            </a:pPr>
            <a:r>
              <a:rPr sz="3200" u="sng"/>
              <a:t>Mesopotamia</a:t>
            </a:r>
          </a:p>
        </p:txBody>
      </p:sp>
      <p:pic>
        <p:nvPicPr>
          <p:cNvPr id="142" name="image27.jpeg" descr="http://img.photobucket.com/albums/v221/dsw6000/mesopotamia1915.jpg"/>
          <p:cNvPicPr/>
          <p:nvPr/>
        </p:nvPicPr>
        <p:blipFill>
          <a:blip r:embed="rId2">
            <a:extLst/>
          </a:blip>
          <a:stretch>
            <a:fillRect/>
          </a:stretch>
        </p:blipFill>
        <p:spPr>
          <a:xfrm>
            <a:off x="251519" y="764704"/>
            <a:ext cx="8496946" cy="5888810"/>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44" name="Shape 144"/>
          <p:cNvSpPr/>
          <p:nvPr>
            <p:ph type="title"/>
          </p:nvPr>
        </p:nvSpPr>
        <p:spPr>
          <a:xfrm>
            <a:off x="13327" y="35812"/>
            <a:ext cx="8579296" cy="1143001"/>
          </a:xfrm>
          <a:prstGeom prst="rect">
            <a:avLst/>
          </a:prstGeom>
        </p:spPr>
        <p:txBody>
          <a:bodyPr/>
          <a:lstStyle/>
          <a:p>
            <a:pPr lvl="0">
              <a:defRPr sz="1800"/>
            </a:pPr>
            <a:r>
              <a:rPr sz="3200" u="sng"/>
              <a:t>The Battle of Khadairi Bend 7</a:t>
            </a:r>
            <a:r>
              <a:rPr baseline="30000" sz="3200" u="sng"/>
              <a:t>th</a:t>
            </a:r>
            <a:r>
              <a:rPr sz="3200" u="sng"/>
              <a:t> January – 29</a:t>
            </a:r>
            <a:r>
              <a:rPr baseline="30000" sz="3200" u="sng"/>
              <a:t>th</a:t>
            </a:r>
            <a:r>
              <a:rPr sz="3200" u="sng"/>
              <a:t> January 1917</a:t>
            </a:r>
          </a:p>
        </p:txBody>
      </p:sp>
      <p:sp>
        <p:nvSpPr>
          <p:cNvPr id="145" name="Shape 145"/>
          <p:cNvSpPr/>
          <p:nvPr>
            <p:ph type="body" idx="1"/>
          </p:nvPr>
        </p:nvSpPr>
        <p:spPr>
          <a:xfrm>
            <a:off x="395536" y="1412775"/>
            <a:ext cx="8147247" cy="3201221"/>
          </a:xfrm>
          <a:prstGeom prst="rect">
            <a:avLst/>
          </a:prstGeom>
        </p:spPr>
        <p:txBody>
          <a:bodyPr/>
          <a:lstStyle/>
          <a:p>
            <a:pPr lvl="0" marL="0" indent="0">
              <a:buSzTx/>
              <a:buNone/>
              <a:defRPr sz="1800"/>
            </a:pPr>
            <a:r>
              <a:rPr b="1" sz="3200"/>
              <a:t>Private H Cashmore</a:t>
            </a:r>
            <a:r>
              <a:rPr sz="3200"/>
              <a:t> – 14101 9</a:t>
            </a:r>
            <a:r>
              <a:rPr baseline="30000" sz="3200"/>
              <a:t>th</a:t>
            </a:r>
            <a:r>
              <a:rPr sz="3200"/>
              <a:t> Battalion Worcestershire Regiment.  He was the son of Mrs. Cashmore, of 35, Wallace Rd., Selly Park, Birmingham.  He died on 25/01/1917 and is buried in the Amara War Cemetery.</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0" y="-1"/>
            <a:ext cx="8388423" cy="836714"/>
          </a:xfrm>
          <a:prstGeom prst="rect">
            <a:avLst/>
          </a:prstGeom>
        </p:spPr>
        <p:txBody>
          <a:bodyPr/>
          <a:lstStyle/>
          <a:p>
            <a:pPr lvl="0">
              <a:defRPr sz="1800"/>
            </a:pPr>
            <a:r>
              <a:rPr sz="4400"/>
              <a:t>The names</a:t>
            </a:r>
          </a:p>
        </p:txBody>
      </p:sp>
      <p:pic>
        <p:nvPicPr>
          <p:cNvPr id="57" name="image4.jpeg"/>
          <p:cNvPicPr/>
          <p:nvPr/>
        </p:nvPicPr>
        <p:blipFill>
          <a:blip r:embed="rId2">
            <a:extLst/>
          </a:blip>
          <a:srcRect l="17597" t="2565" r="12469" b="6675"/>
          <a:stretch>
            <a:fillRect/>
          </a:stretch>
        </p:blipFill>
        <p:spPr>
          <a:xfrm>
            <a:off x="1691681" y="696719"/>
            <a:ext cx="6192688" cy="6027554"/>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47" name="Shape 147"/>
          <p:cNvSpPr/>
          <p:nvPr>
            <p:ph type="body" idx="1"/>
          </p:nvPr>
        </p:nvSpPr>
        <p:spPr>
          <a:xfrm>
            <a:off x="35741" y="116632"/>
            <a:ext cx="9108259" cy="6552728"/>
          </a:xfrm>
          <a:prstGeom prst="rect">
            <a:avLst/>
          </a:prstGeom>
        </p:spPr>
        <p:txBody>
          <a:bodyPr/>
          <a:lstStyle/>
          <a:p>
            <a:pPr lvl="0" marL="0" indent="0">
              <a:buSzTx/>
              <a:buNone/>
              <a:defRPr sz="1800"/>
            </a:pPr>
            <a:r>
              <a:rPr sz="3200" u="sng"/>
              <a:t>The Battle of Arras 9</a:t>
            </a:r>
            <a:r>
              <a:rPr baseline="30000" sz="3200" u="sng"/>
              <a:t>th</a:t>
            </a:r>
            <a:r>
              <a:rPr sz="3200" u="sng"/>
              <a:t> April – 16</a:t>
            </a:r>
            <a:r>
              <a:rPr baseline="30000" sz="3200" u="sng"/>
              <a:t>th</a:t>
            </a:r>
            <a:r>
              <a:rPr sz="3200" u="sng"/>
              <a:t> May 1916</a:t>
            </a:r>
            <a:endParaRPr sz="3200" u="sng"/>
          </a:p>
          <a:p>
            <a:pPr lvl="0">
              <a:defRPr sz="1800"/>
            </a:pPr>
            <a:r>
              <a:rPr b="1" sz="3200"/>
              <a:t>Company Quartermaster Sergeant H J Bracey</a:t>
            </a:r>
            <a:r>
              <a:rPr sz="3200"/>
              <a:t> – 2019 1</a:t>
            </a:r>
            <a:r>
              <a:rPr baseline="30000" sz="3200"/>
              <a:t>st</a:t>
            </a:r>
            <a:r>
              <a:rPr sz="3200"/>
              <a:t> Battalion Northumberland Fusiliers who died on 11/04/1917 and is buried in the Faubourg D'Amiens Cemetery, Arras ?</a:t>
            </a:r>
            <a:endParaRPr sz="3200"/>
          </a:p>
          <a:p>
            <a:pPr lvl="0">
              <a:defRPr sz="1800"/>
            </a:pPr>
            <a:r>
              <a:rPr b="1" sz="3200"/>
              <a:t>Corporal Lance Leonard  Simion  Cooper</a:t>
            </a:r>
            <a:r>
              <a:rPr sz="3200"/>
              <a:t> – 1241 14</a:t>
            </a:r>
            <a:r>
              <a:rPr baseline="30000" sz="3200"/>
              <a:t>th</a:t>
            </a:r>
            <a:r>
              <a:rPr sz="3200"/>
              <a:t> Battalion (formerly 1</a:t>
            </a:r>
            <a:r>
              <a:rPr baseline="30000" sz="3200"/>
              <a:t>st</a:t>
            </a:r>
            <a:r>
              <a:rPr sz="3200"/>
              <a:t> Battalion) Royal Warwickshire Regiment.  He was the son of James E.L. and S.A. Cooper, of I, Ridley St., Birmingham.  He died aged 25 on 07/05/1917 and is remembered on the Arras Memorial </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49" name="Shape 149"/>
          <p:cNvSpPr/>
          <p:nvPr>
            <p:ph type="body" idx="1"/>
          </p:nvPr>
        </p:nvSpPr>
        <p:spPr>
          <a:xfrm>
            <a:off x="107504" y="188640"/>
            <a:ext cx="8579296" cy="6480720"/>
          </a:xfrm>
          <a:prstGeom prst="rect">
            <a:avLst/>
          </a:prstGeom>
        </p:spPr>
        <p:txBody>
          <a:bodyPr/>
          <a:lstStyle/>
          <a:p>
            <a:pPr lvl="0" marL="0" indent="0">
              <a:lnSpc>
                <a:spcPct val="90000"/>
              </a:lnSpc>
              <a:spcBef>
                <a:spcPts val="600"/>
              </a:spcBef>
              <a:buSzTx/>
              <a:buNone/>
              <a:defRPr sz="1800"/>
            </a:pPr>
            <a:r>
              <a:rPr sz="2500" u="sng"/>
              <a:t>The Third Battle of Ypres 31</a:t>
            </a:r>
            <a:r>
              <a:rPr baseline="30000" sz="2500" u="sng"/>
              <a:t>st</a:t>
            </a:r>
            <a:r>
              <a:rPr sz="2500" u="sng"/>
              <a:t>  July – 10</a:t>
            </a:r>
            <a:r>
              <a:rPr baseline="30000" sz="2500" u="sng"/>
              <a:t>th</a:t>
            </a:r>
            <a:r>
              <a:rPr sz="2500" u="sng"/>
              <a:t> November 1917</a:t>
            </a:r>
            <a:endParaRPr sz="2900"/>
          </a:p>
          <a:p>
            <a:pPr lvl="0" marL="295603" indent="-295603">
              <a:lnSpc>
                <a:spcPct val="90000"/>
              </a:lnSpc>
              <a:spcBef>
                <a:spcPts val="600"/>
              </a:spcBef>
              <a:defRPr sz="1800"/>
            </a:pPr>
            <a:r>
              <a:rPr b="1" sz="2500"/>
              <a:t>Gunner Henry George Lapworth</a:t>
            </a:r>
            <a:r>
              <a:rPr sz="2500"/>
              <a:t> – 161605 122 Battery, 52</a:t>
            </a:r>
            <a:r>
              <a:rPr baseline="30000" sz="2500"/>
              <a:t>nd</a:t>
            </a:r>
            <a:r>
              <a:rPr sz="2500"/>
              <a:t> Brigade Royal Field Artillery. He was the son of John Joseph Lapworth, of 3, Elm Road, Bournville, Birmingham.  He died aged 19 on 30/09/1917 and is buried in the Bedford House Cemetery.</a:t>
            </a:r>
            <a:endParaRPr sz="2900"/>
          </a:p>
          <a:p>
            <a:pPr lvl="0" marL="295603" indent="-295603">
              <a:lnSpc>
                <a:spcPct val="90000"/>
              </a:lnSpc>
              <a:spcBef>
                <a:spcPts val="600"/>
              </a:spcBef>
              <a:defRPr sz="1800"/>
            </a:pPr>
            <a:r>
              <a:rPr b="1" sz="2500"/>
              <a:t>Sapper William Coley</a:t>
            </a:r>
            <a:r>
              <a:rPr sz="2500"/>
              <a:t> – 154905 208</a:t>
            </a:r>
            <a:r>
              <a:rPr baseline="30000" sz="2500"/>
              <a:t>th</a:t>
            </a:r>
            <a:r>
              <a:rPr sz="2500"/>
              <a:t> Field Company Royal Engineers.  He was the son of  William and Elizabeth Coley, of Bournville, Birmingham and husband of Nellie May Coley, of 60, Kingsley Road, King's Norton, Birmingham.  He died aged 31 on 22/10/1917 and is buried in the Bard Cottage Cemetery.</a:t>
            </a:r>
            <a:endParaRPr sz="2900"/>
          </a:p>
          <a:p>
            <a:pPr lvl="0" marL="295603" indent="-295603">
              <a:lnSpc>
                <a:spcPct val="90000"/>
              </a:lnSpc>
              <a:spcBef>
                <a:spcPts val="600"/>
              </a:spcBef>
              <a:defRPr sz="1800"/>
            </a:pPr>
            <a:r>
              <a:rPr b="1" sz="2500"/>
              <a:t>Lance Corporal W B Heskey</a:t>
            </a:r>
            <a:r>
              <a:rPr sz="2500"/>
              <a:t> – 40743 4</a:t>
            </a:r>
            <a:r>
              <a:rPr baseline="30000" sz="2500"/>
              <a:t>th</a:t>
            </a:r>
            <a:r>
              <a:rPr sz="2500"/>
              <a:t> Battalion Worcestershire Regiment.  He was the husband of  Jessie Heskey, of Bournville, Birmingham.  He died aged 37 on 20/11/1917 and is buried in the Fifteen Ravine British Cemetery, Villers-Plouich. </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51" name="Shape 151"/>
          <p:cNvSpPr/>
          <p:nvPr>
            <p:ph type="body" idx="1"/>
          </p:nvPr>
        </p:nvSpPr>
        <p:spPr>
          <a:xfrm>
            <a:off x="107504" y="0"/>
            <a:ext cx="8579296" cy="3573018"/>
          </a:xfrm>
          <a:prstGeom prst="rect">
            <a:avLst/>
          </a:prstGeom>
        </p:spPr>
        <p:txBody>
          <a:bodyPr/>
          <a:lstStyle/>
          <a:p>
            <a:pPr lvl="0" marL="0" indent="0">
              <a:lnSpc>
                <a:spcPct val="90000"/>
              </a:lnSpc>
              <a:buSzTx/>
              <a:buNone/>
              <a:defRPr sz="1800"/>
            </a:pPr>
            <a:r>
              <a:rPr sz="3200" u="sng"/>
              <a:t>Flying accident</a:t>
            </a:r>
            <a:endParaRPr sz="3200" u="sng"/>
          </a:p>
          <a:p>
            <a:pPr lvl="0" marL="0" indent="0">
              <a:lnSpc>
                <a:spcPct val="90000"/>
              </a:lnSpc>
              <a:buSzTx/>
              <a:buNone/>
              <a:defRPr sz="1800"/>
            </a:pPr>
            <a:r>
              <a:rPr b="1" sz="3200"/>
              <a:t>Second Lieutenant Cyril Thornton</a:t>
            </a:r>
            <a:r>
              <a:rPr sz="3200"/>
              <a:t> - Royal Flying Corps.  He was the son of Edgar Ernest James and Cecilia Mary Thornton, of 28, Acacia Rd., Bournville, Birmingham.  He died on 05/10/1917 aged 18 and is buried in Lodge Hill Cemetery Birmingham </a:t>
            </a:r>
          </a:p>
        </p:txBody>
      </p:sp>
      <p:pic>
        <p:nvPicPr>
          <p:cNvPr id="152" name="image28.jpeg" descr="http://www.historyplace.com/worldhistory/firstworldwar/fr-plane-downed.jpg"/>
          <p:cNvPicPr/>
          <p:nvPr/>
        </p:nvPicPr>
        <p:blipFill>
          <a:blip r:embed="rId2">
            <a:extLst/>
          </a:blip>
          <a:stretch>
            <a:fillRect/>
          </a:stretch>
        </p:blipFill>
        <p:spPr>
          <a:xfrm>
            <a:off x="3982642" y="2959347"/>
            <a:ext cx="5161358" cy="3384377"/>
          </a:xfrm>
          <a:prstGeom prst="rect">
            <a:avLst/>
          </a:prstGeom>
          <a:ln w="12700">
            <a:miter lim="400000"/>
          </a:ln>
        </p:spPr>
      </p:pic>
      <p:pic>
        <p:nvPicPr>
          <p:cNvPr id="153" name="image29.jpeg" descr="http://www.obsdiecastplanes.com/images/AA37703.jpg"/>
          <p:cNvPicPr/>
          <p:nvPr/>
        </p:nvPicPr>
        <p:blipFill>
          <a:blip r:embed="rId3">
            <a:extLst/>
          </a:blip>
          <a:stretch>
            <a:fillRect/>
          </a:stretch>
        </p:blipFill>
        <p:spPr>
          <a:xfrm>
            <a:off x="251519" y="3284983"/>
            <a:ext cx="3776645" cy="1800201"/>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55" name="Shape 155"/>
          <p:cNvSpPr/>
          <p:nvPr>
            <p:ph type="body" idx="1"/>
          </p:nvPr>
        </p:nvSpPr>
        <p:spPr>
          <a:xfrm>
            <a:off x="0" y="116632"/>
            <a:ext cx="9036496" cy="6624736"/>
          </a:xfrm>
          <a:prstGeom prst="rect">
            <a:avLst/>
          </a:prstGeom>
        </p:spPr>
        <p:txBody>
          <a:bodyPr/>
          <a:lstStyle/>
          <a:p>
            <a:pPr lvl="0" marL="0" indent="0">
              <a:lnSpc>
                <a:spcPct val="80000"/>
              </a:lnSpc>
              <a:spcBef>
                <a:spcPts val="500"/>
              </a:spcBef>
              <a:buSzTx/>
              <a:buNone/>
              <a:defRPr sz="1800"/>
            </a:pPr>
            <a:r>
              <a:rPr b="1" sz="2400" u="sng"/>
              <a:t>The German Spring Offensive 21</a:t>
            </a:r>
            <a:r>
              <a:rPr b="1" baseline="30000" sz="2400" u="sng"/>
              <a:t>st</a:t>
            </a:r>
            <a:r>
              <a:rPr b="1" sz="2400" u="sng"/>
              <a:t> March – 29</a:t>
            </a:r>
            <a:r>
              <a:rPr b="1" baseline="30000" sz="2400" u="sng"/>
              <a:t>th</a:t>
            </a:r>
            <a:r>
              <a:rPr b="1" sz="2400" u="sng"/>
              <a:t> April 1918</a:t>
            </a:r>
            <a:endParaRPr sz="2400"/>
          </a:p>
          <a:p>
            <a:pPr lvl="0">
              <a:lnSpc>
                <a:spcPct val="80000"/>
              </a:lnSpc>
              <a:spcBef>
                <a:spcPts val="500"/>
              </a:spcBef>
              <a:defRPr sz="1800"/>
            </a:pPr>
            <a:r>
              <a:rPr b="1" sz="2400"/>
              <a:t>Private Sidney James Bate</a:t>
            </a:r>
            <a:r>
              <a:rPr sz="2400"/>
              <a:t> – 41707 2nd/4th Battalion Royal Berkshire Regiment.  He was the son of James and Sarah Bate, of Rednal and husband of Ruemiah Louise Bate, of 63, Selly Oak Road, Bournville, Birmingham.  He died aged 41 on 03/04/1918 and is buried in the Ham British Cemetery, Muille-Villette.</a:t>
            </a:r>
            <a:endParaRPr sz="2400"/>
          </a:p>
          <a:p>
            <a:pPr lvl="0">
              <a:lnSpc>
                <a:spcPct val="80000"/>
              </a:lnSpc>
              <a:spcBef>
                <a:spcPts val="500"/>
              </a:spcBef>
              <a:defRPr sz="1800"/>
            </a:pPr>
            <a:r>
              <a:rPr b="1" sz="2400"/>
              <a:t>Private Harold B Fisher</a:t>
            </a:r>
            <a:r>
              <a:rPr sz="2400"/>
              <a:t> – 133858 51</a:t>
            </a:r>
            <a:r>
              <a:rPr baseline="30000" sz="2400"/>
              <a:t>st</a:t>
            </a:r>
            <a:r>
              <a:rPr sz="2400"/>
              <a:t>  Battalion Machine Gun Corps (Infantry).  He died on 14/04/1918 and is remembered on the Ploegsteert Memorial?</a:t>
            </a:r>
            <a:endParaRPr sz="2400"/>
          </a:p>
          <a:p>
            <a:pPr lvl="0">
              <a:lnSpc>
                <a:spcPct val="80000"/>
              </a:lnSpc>
              <a:spcBef>
                <a:spcPts val="500"/>
              </a:spcBef>
              <a:defRPr sz="1800"/>
            </a:pPr>
            <a:r>
              <a:rPr b="1" sz="2400"/>
              <a:t>Private William Victor MacDonald</a:t>
            </a:r>
            <a:r>
              <a:rPr sz="2400"/>
              <a:t> – 41868 2</a:t>
            </a:r>
            <a:r>
              <a:rPr baseline="30000" sz="2400"/>
              <a:t>nd</a:t>
            </a:r>
            <a:r>
              <a:rPr sz="2400"/>
              <a:t> Battalion Yorkshire Regiment.  He was the son of Mr W. H. and Mrs H. MacDonald, of 288, Selly Oak Road, King's Norton, Birmingham.  He died aged 20 on 08/05/1918 and is remembered on the Tyne Cot Memorial.</a:t>
            </a:r>
            <a:endParaRPr sz="2400"/>
          </a:p>
          <a:p>
            <a:pPr lvl="0">
              <a:lnSpc>
                <a:spcPct val="80000"/>
              </a:lnSpc>
              <a:spcBef>
                <a:spcPts val="500"/>
              </a:spcBef>
              <a:defRPr sz="1800"/>
            </a:pPr>
            <a:r>
              <a:rPr b="1" sz="2400"/>
              <a:t>Private William Ivor Jefferies Jenks</a:t>
            </a:r>
            <a:r>
              <a:rPr sz="2400"/>
              <a:t> – 1626 16</a:t>
            </a:r>
            <a:r>
              <a:rPr baseline="30000" sz="2400"/>
              <a:t>th</a:t>
            </a:r>
            <a:r>
              <a:rPr sz="2400"/>
              <a:t> Battalion Royal Warwickshire Regiment.  He was the son of  William and Annie Jenks, of Bournville, Birmingham.  He died aged 18 on 14/05/1918 and is buried in the Aire Communal Cemetery. </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57" name="Shape 157"/>
          <p:cNvSpPr/>
          <p:nvPr>
            <p:ph type="body" idx="1"/>
          </p:nvPr>
        </p:nvSpPr>
        <p:spPr>
          <a:xfrm>
            <a:off x="179512" y="260647"/>
            <a:ext cx="8507288" cy="5865517"/>
          </a:xfrm>
          <a:prstGeom prst="rect">
            <a:avLst/>
          </a:prstGeom>
        </p:spPr>
        <p:txBody>
          <a:bodyPr/>
          <a:lstStyle/>
          <a:p>
            <a:pPr lvl="0" marL="0" indent="0">
              <a:spcBef>
                <a:spcPts val="600"/>
              </a:spcBef>
              <a:buSzTx/>
              <a:buNone/>
              <a:defRPr sz="1800"/>
            </a:pPr>
            <a:r>
              <a:rPr b="1" sz="2800" u="sng"/>
              <a:t>Battle of Cantigny  28</a:t>
            </a:r>
            <a:r>
              <a:rPr b="1" baseline="30000" sz="2800" u="sng"/>
              <a:t>th</a:t>
            </a:r>
            <a:r>
              <a:rPr b="1" sz="2800" u="sng"/>
              <a:t>  May 1918</a:t>
            </a:r>
            <a:endParaRPr b="1" sz="2800" u="sng"/>
          </a:p>
          <a:p>
            <a:pPr lvl="0" marL="300037" indent="-300037">
              <a:spcBef>
                <a:spcPts val="600"/>
              </a:spcBef>
              <a:defRPr sz="1800"/>
            </a:pPr>
            <a:r>
              <a:rPr b="1" sz="2800"/>
              <a:t>Private Frank Bert Cornwell</a:t>
            </a:r>
            <a:r>
              <a:rPr sz="2800"/>
              <a:t> – 73901 1</a:t>
            </a:r>
            <a:r>
              <a:rPr baseline="30000" sz="2800"/>
              <a:t>st</a:t>
            </a:r>
            <a:r>
              <a:rPr sz="2800"/>
              <a:t> Battalion Sherwood Foresters (Notts and Derby Regiment).  He died on 27/05/1918 and is remembered on the Soissons Memorial.</a:t>
            </a:r>
            <a:endParaRPr sz="2800"/>
          </a:p>
          <a:p>
            <a:pPr lvl="0" marL="300037" indent="-300037">
              <a:spcBef>
                <a:spcPts val="600"/>
              </a:spcBef>
              <a:defRPr sz="1800"/>
            </a:pPr>
            <a:r>
              <a:rPr b="1" sz="2800"/>
              <a:t>Lance Corporal Sydney George Jones</a:t>
            </a:r>
            <a:r>
              <a:rPr sz="2800"/>
              <a:t> - T4/198191 41</a:t>
            </a:r>
            <a:r>
              <a:rPr baseline="30000" sz="2800"/>
              <a:t>st</a:t>
            </a:r>
            <a:r>
              <a:rPr sz="2800"/>
              <a:t> Division Train, Royal Army Service Corps.  He was the son of Thomas Henry and Mary Ann Jones, of Bournville, Birmingham; husband of Elsie Violet Jones, of 14, Victoria Road, Stirchley, Birmingham.  He died aged 29 on 29/05/1918 and is buried in the Nine Elms British Cemetery.</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59" name="Shape 159"/>
          <p:cNvSpPr/>
          <p:nvPr>
            <p:ph type="body" idx="1"/>
          </p:nvPr>
        </p:nvSpPr>
        <p:spPr>
          <a:xfrm>
            <a:off x="179512" y="260648"/>
            <a:ext cx="8507288" cy="6408712"/>
          </a:xfrm>
          <a:prstGeom prst="rect">
            <a:avLst/>
          </a:prstGeom>
        </p:spPr>
        <p:txBody>
          <a:bodyPr/>
          <a:lstStyle/>
          <a:p>
            <a:pPr lvl="0" marL="0" indent="0">
              <a:buSzTx/>
              <a:buNone/>
              <a:defRPr sz="1800"/>
            </a:pPr>
            <a:r>
              <a:rPr sz="3200"/>
              <a:t>Mesapotamia</a:t>
            </a:r>
            <a:endParaRPr sz="3200"/>
          </a:p>
          <a:p>
            <a:pPr lvl="0" marL="0" indent="0">
              <a:buSzTx/>
              <a:buNone/>
              <a:defRPr sz="1800"/>
            </a:pPr>
            <a:r>
              <a:rPr b="1" sz="3200"/>
              <a:t>Sapper Wilfred Ellison</a:t>
            </a:r>
            <a:r>
              <a:rPr sz="3200"/>
              <a:t> – 195644 Royal Engineers Inland Water Transport.  He was the son of Thomas and Mary Ann Ellison, of Bradford, Yorkshire and husband of Clara Ellison, of 27, Elm Road, Bournville, Birmingham.  He died aged 38 on 02/07/1918 and is buried in the Basra War Cemetery.</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61" name="Shape 161"/>
          <p:cNvSpPr/>
          <p:nvPr>
            <p:ph type="body" idx="1"/>
          </p:nvPr>
        </p:nvSpPr>
        <p:spPr>
          <a:xfrm>
            <a:off x="179512" y="116631"/>
            <a:ext cx="8507288" cy="6009533"/>
          </a:xfrm>
          <a:prstGeom prst="rect">
            <a:avLst/>
          </a:prstGeom>
        </p:spPr>
        <p:txBody>
          <a:bodyPr/>
          <a:lstStyle/>
          <a:p>
            <a:pPr lvl="0" marL="0" indent="0">
              <a:buSzTx/>
              <a:buNone/>
              <a:defRPr sz="1800"/>
            </a:pPr>
            <a:r>
              <a:rPr b="1" sz="3200" u="sng"/>
              <a:t>Battle of Amiens 8</a:t>
            </a:r>
            <a:r>
              <a:rPr b="1" baseline="30000" sz="3200" u="sng"/>
              <a:t>th</a:t>
            </a:r>
            <a:r>
              <a:rPr b="1" sz="3200" u="sng"/>
              <a:t> – 12</a:t>
            </a:r>
            <a:r>
              <a:rPr b="1" baseline="30000" sz="3200" u="sng"/>
              <a:t>th</a:t>
            </a:r>
            <a:r>
              <a:rPr b="1" sz="3200" u="sng"/>
              <a:t> August 1918</a:t>
            </a:r>
            <a:endParaRPr b="1" sz="3200" u="sng"/>
          </a:p>
          <a:p>
            <a:pPr lvl="0" marL="0" indent="0">
              <a:buSzTx/>
              <a:buNone/>
              <a:defRPr sz="1800"/>
            </a:pPr>
            <a:r>
              <a:rPr b="1" sz="3200"/>
              <a:t>Corporal Sydney W Leech</a:t>
            </a:r>
            <a:r>
              <a:rPr sz="3200"/>
              <a:t> – 14898 Royal Berkshire Regiment Depot.  He was the son of Mrs. E. Leech, of 9, Selly Oak Road, Bournville, Birmingham.  He died aged 22 on 22/08/1918 and is buried in Lodge Hill Cemetery, Birmingham.</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63" name="Shape 163"/>
          <p:cNvSpPr/>
          <p:nvPr>
            <p:ph type="body" idx="1"/>
          </p:nvPr>
        </p:nvSpPr>
        <p:spPr>
          <a:xfrm>
            <a:off x="179512" y="188639"/>
            <a:ext cx="8507288" cy="5937525"/>
          </a:xfrm>
          <a:prstGeom prst="rect">
            <a:avLst/>
          </a:prstGeom>
        </p:spPr>
        <p:txBody>
          <a:bodyPr/>
          <a:lstStyle/>
          <a:p>
            <a:pPr lvl="0" marL="0" indent="0">
              <a:buSzTx/>
              <a:buNone/>
              <a:defRPr sz="1800"/>
            </a:pPr>
            <a:r>
              <a:rPr b="1" sz="3200" u="sng"/>
              <a:t>Battle of Cambrai 8</a:t>
            </a:r>
            <a:r>
              <a:rPr b="1" baseline="30000" sz="3200" u="sng"/>
              <a:t>th</a:t>
            </a:r>
            <a:r>
              <a:rPr b="1" sz="3200" u="sng"/>
              <a:t> – 10</a:t>
            </a:r>
            <a:r>
              <a:rPr b="1" baseline="30000" sz="3200" u="sng"/>
              <a:t>th</a:t>
            </a:r>
            <a:r>
              <a:rPr b="1" sz="3200" u="sng"/>
              <a:t>  October 1918</a:t>
            </a:r>
            <a:endParaRPr b="1" sz="3200" u="sng"/>
          </a:p>
          <a:p>
            <a:pPr lvl="0" marL="0" indent="0">
              <a:buSzTx/>
              <a:buNone/>
              <a:defRPr sz="1800"/>
            </a:pPr>
            <a:r>
              <a:rPr b="1" sz="3200"/>
              <a:t>Private William Edward  Kemsley</a:t>
            </a:r>
            <a:r>
              <a:rPr sz="3200"/>
              <a:t> – 242608 ‘C’ Company 1st/8th Battalion Worcestershire Regiment.  He was the son of George and Agnes Eliza Kemsley, of Sittingbourne and husband of Grace Lilian Kemsley, of High Street, Upper Upnor, Rochester.  He died aged 32 on 06/10/1918 and is buried in the Doingt Communal Cemetery Extension.</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65" name="Shape 165"/>
          <p:cNvSpPr/>
          <p:nvPr>
            <p:ph type="body" idx="1"/>
          </p:nvPr>
        </p:nvSpPr>
        <p:spPr>
          <a:xfrm>
            <a:off x="323527" y="476672"/>
            <a:ext cx="8229601" cy="4525963"/>
          </a:xfrm>
          <a:prstGeom prst="rect">
            <a:avLst/>
          </a:prstGeom>
        </p:spPr>
        <p:txBody>
          <a:bodyPr/>
          <a:lstStyle/>
          <a:p>
            <a:pPr lvl="0" marL="0" indent="0">
              <a:buSzTx/>
              <a:buNone/>
              <a:defRPr sz="1800"/>
            </a:pPr>
            <a:r>
              <a:rPr b="1" sz="3200"/>
              <a:t>Gunner Frank Hubert Warr</a:t>
            </a:r>
            <a:r>
              <a:rPr sz="3200"/>
              <a:t> – 152936 544th Siege Battery Royal Garrison Artillery.  He was the son of J. H. and M. Warr and husband of Annie Warr, of 25, Linden Road, Bournville, Birmingham.  He died aged 34 on 21/02/1919 and is buried in the Dunkirk Town Cemetery.</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BF1DE"/>
        </a:solidFill>
      </p:bgPr>
    </p:bg>
    <p:spTree>
      <p:nvGrpSpPr>
        <p:cNvPr id="1" name=""/>
        <p:cNvGrpSpPr/>
        <p:nvPr/>
      </p:nvGrpSpPr>
      <p:grpSpPr>
        <a:xfrm>
          <a:off x="0" y="0"/>
          <a:ext cx="0" cy="0"/>
          <a:chOff x="0" y="0"/>
          <a:chExt cx="0" cy="0"/>
        </a:xfrm>
      </p:grpSpPr>
      <p:sp>
        <p:nvSpPr>
          <p:cNvPr id="167" name="Shape 167"/>
          <p:cNvSpPr/>
          <p:nvPr>
            <p:ph type="title"/>
          </p:nvPr>
        </p:nvSpPr>
        <p:spPr>
          <a:xfrm>
            <a:off x="179512" y="-1"/>
            <a:ext cx="8507288" cy="908722"/>
          </a:xfrm>
          <a:prstGeom prst="rect">
            <a:avLst/>
          </a:prstGeom>
        </p:spPr>
        <p:txBody>
          <a:bodyPr/>
          <a:lstStyle>
            <a:lvl1pPr>
              <a:defRPr u="sng"/>
            </a:lvl1pPr>
          </a:lstStyle>
          <a:p>
            <a:pPr lvl="0">
              <a:defRPr sz="1800" u="none"/>
            </a:pPr>
            <a:r>
              <a:rPr sz="4400" u="sng"/>
              <a:t>And I couldn’t find these!</a:t>
            </a:r>
          </a:p>
        </p:txBody>
      </p:sp>
      <p:sp>
        <p:nvSpPr>
          <p:cNvPr id="168" name="Shape 168"/>
          <p:cNvSpPr/>
          <p:nvPr>
            <p:ph type="body" idx="1"/>
          </p:nvPr>
        </p:nvSpPr>
        <p:spPr>
          <a:xfrm>
            <a:off x="457200" y="1600200"/>
            <a:ext cx="8229600" cy="4525963"/>
          </a:xfrm>
          <a:prstGeom prst="rect">
            <a:avLst/>
          </a:prstGeom>
        </p:spPr>
        <p:txBody>
          <a:bodyPr lIns="0" tIns="0" rIns="0" bIns="0" numCol="2"/>
          <a:lstStyle/>
          <a:p>
            <a:pPr lvl="0">
              <a:defRPr sz="1800"/>
            </a:pPr>
            <a:r>
              <a:rPr sz="3200"/>
              <a:t>P Nicholls</a:t>
            </a:r>
            <a:endParaRPr sz="3200"/>
          </a:p>
          <a:p>
            <a:pPr lvl="0">
              <a:defRPr sz="1800"/>
            </a:pPr>
            <a:r>
              <a:rPr sz="3200"/>
              <a:t>A Stewart, </a:t>
            </a:r>
            <a:endParaRPr sz="3200"/>
          </a:p>
          <a:p>
            <a:pPr lvl="0">
              <a:defRPr sz="1800"/>
            </a:pPr>
            <a:r>
              <a:rPr sz="3200"/>
              <a:t>D Thornton</a:t>
            </a:r>
            <a:endParaRPr sz="3200"/>
          </a:p>
          <a:p>
            <a:pPr lvl="0">
              <a:defRPr sz="1800"/>
            </a:pPr>
            <a:r>
              <a:rPr sz="3200"/>
              <a:t>T S Smith, </a:t>
            </a:r>
            <a:endParaRPr sz="3200"/>
          </a:p>
          <a:p>
            <a:pPr lvl="0">
              <a:defRPr sz="1800"/>
            </a:pPr>
            <a:r>
              <a:rPr sz="3200"/>
              <a:t>F A Thompson </a:t>
            </a:r>
            <a:endParaRPr sz="3200"/>
          </a:p>
          <a:p>
            <a:pPr lvl="0">
              <a:defRPr sz="1800"/>
            </a:pPr>
            <a:r>
              <a:rPr sz="3200"/>
              <a:t>S Allton, </a:t>
            </a:r>
            <a:endParaRPr sz="3200"/>
          </a:p>
          <a:p>
            <a:pPr lvl="0">
              <a:defRPr sz="1800"/>
            </a:pPr>
            <a:r>
              <a:rPr sz="3200"/>
              <a:t>I Brittain, </a:t>
            </a:r>
            <a:endParaRPr sz="3200"/>
          </a:p>
          <a:p>
            <a:pPr lvl="0">
              <a:defRPr sz="1800"/>
            </a:pPr>
            <a:r>
              <a:rPr sz="3200"/>
              <a:t>H Harris, </a:t>
            </a:r>
            <a:endParaRPr sz="3200"/>
          </a:p>
          <a:p>
            <a:pPr lvl="0">
              <a:defRPr sz="1800"/>
            </a:pPr>
            <a:r>
              <a:rPr sz="3200"/>
              <a:t>S Smith,</a:t>
            </a:r>
            <a:endParaRPr sz="3200"/>
          </a:p>
          <a:p>
            <a:pPr lvl="0">
              <a:defRPr sz="1800"/>
            </a:pPr>
            <a:r>
              <a:rPr sz="3200"/>
              <a:t>J W White, </a:t>
            </a:r>
            <a:endParaRPr sz="3200"/>
          </a:p>
          <a:p>
            <a:pPr lvl="0">
              <a:defRPr sz="1800"/>
            </a:pPr>
            <a:r>
              <a:rPr sz="3200"/>
              <a:t>H E Shrimpton</a:t>
            </a:r>
            <a:endParaRPr sz="3200"/>
          </a:p>
          <a:p>
            <a:pPr lvl="0">
              <a:defRPr sz="1800"/>
            </a:pPr>
            <a:r>
              <a:rPr sz="3200"/>
              <a:t>R D Coughtree</a:t>
            </a:r>
            <a:endParaRPr sz="3200"/>
          </a:p>
          <a:p>
            <a:pPr lvl="0">
              <a:defRPr sz="1800"/>
            </a:pPr>
            <a:r>
              <a:rPr sz="3200"/>
              <a:t>W H Millington.</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body" idx="1"/>
          </p:nvPr>
        </p:nvSpPr>
        <p:spPr>
          <a:xfrm>
            <a:off x="107504" y="0"/>
            <a:ext cx="9036496" cy="6858000"/>
          </a:xfrm>
          <a:prstGeom prst="rect">
            <a:avLst/>
          </a:prstGeom>
          <a:solidFill>
            <a:srgbClr val="FFFF00"/>
          </a:solidFill>
        </p:spPr>
        <p:txBody>
          <a:bodyPr lIns="0" tIns="0" rIns="0" bIns="0" numCol="3" spcCol="19050"/>
          <a:lstStyle/>
          <a:p>
            <a:pPr lvl="0" marL="514350" indent="-514350">
              <a:lnSpc>
                <a:spcPct val="80000"/>
              </a:lnSpc>
              <a:spcBef>
                <a:spcPts val="500"/>
              </a:spcBef>
              <a:buFontTx/>
              <a:buAutoNum type="arabicPeriod" startAt="1"/>
              <a:defRPr sz="1800"/>
            </a:pPr>
            <a:r>
              <a:rPr sz="2200"/>
              <a:t>Private Arthur Lloyd Greatorex</a:t>
            </a:r>
            <a:endParaRPr sz="2200"/>
          </a:p>
          <a:p>
            <a:pPr lvl="0" marL="514350" indent="-514350">
              <a:lnSpc>
                <a:spcPct val="80000"/>
              </a:lnSpc>
              <a:spcBef>
                <a:spcPts val="500"/>
              </a:spcBef>
              <a:buFontTx/>
              <a:buAutoNum type="arabicPeriod" startAt="1"/>
              <a:defRPr sz="1800"/>
            </a:pPr>
            <a:r>
              <a:rPr sz="2200"/>
              <a:t>Private Albert E Lee </a:t>
            </a:r>
            <a:endParaRPr sz="2200"/>
          </a:p>
          <a:p>
            <a:pPr lvl="0" marL="514350" indent="-514350">
              <a:lnSpc>
                <a:spcPct val="80000"/>
              </a:lnSpc>
              <a:spcBef>
                <a:spcPts val="500"/>
              </a:spcBef>
              <a:buFontTx/>
              <a:buAutoNum type="arabicPeriod" startAt="1"/>
              <a:defRPr sz="1800"/>
            </a:pPr>
            <a:r>
              <a:rPr sz="2200"/>
              <a:t>Corporal Lance Leonard  Simion  Cooper</a:t>
            </a:r>
            <a:endParaRPr sz="2200"/>
          </a:p>
          <a:p>
            <a:pPr lvl="0" marL="514350" indent="-514350">
              <a:lnSpc>
                <a:spcPct val="80000"/>
              </a:lnSpc>
              <a:spcBef>
                <a:spcPts val="500"/>
              </a:spcBef>
              <a:buFontTx/>
              <a:buAutoNum type="arabicPeriod" startAt="1"/>
              <a:defRPr sz="1800"/>
            </a:pPr>
            <a:r>
              <a:rPr sz="2200"/>
              <a:t>Private William Edward  Kemsley</a:t>
            </a:r>
            <a:endParaRPr sz="2200"/>
          </a:p>
          <a:p>
            <a:pPr lvl="0" marL="514350" indent="-514350">
              <a:lnSpc>
                <a:spcPct val="80000"/>
              </a:lnSpc>
              <a:spcBef>
                <a:spcPts val="500"/>
              </a:spcBef>
              <a:buFontTx/>
              <a:buAutoNum type="arabicPeriod" startAt="1"/>
              <a:defRPr sz="1800"/>
            </a:pPr>
            <a:r>
              <a:rPr sz="2200"/>
              <a:t>Sapper Wilfred Ellison </a:t>
            </a:r>
            <a:endParaRPr sz="2200"/>
          </a:p>
          <a:p>
            <a:pPr lvl="0" marL="514350" indent="-514350">
              <a:lnSpc>
                <a:spcPct val="80000"/>
              </a:lnSpc>
              <a:spcBef>
                <a:spcPts val="500"/>
              </a:spcBef>
              <a:buFontTx/>
              <a:buAutoNum type="arabicPeriod" startAt="1"/>
              <a:defRPr sz="1800"/>
            </a:pPr>
            <a:r>
              <a:rPr sz="2200"/>
              <a:t>Lance Corporal W B Heskey </a:t>
            </a:r>
            <a:endParaRPr sz="2200"/>
          </a:p>
          <a:p>
            <a:pPr lvl="0" marL="514350" indent="-514350">
              <a:lnSpc>
                <a:spcPct val="80000"/>
              </a:lnSpc>
              <a:spcBef>
                <a:spcPts val="500"/>
              </a:spcBef>
              <a:buFontTx/>
              <a:buAutoNum type="arabicPeriod" startAt="1"/>
              <a:defRPr sz="1800"/>
            </a:pPr>
            <a:r>
              <a:rPr sz="2200"/>
              <a:t>Private William Ivor Jefferies Jenks </a:t>
            </a:r>
            <a:endParaRPr sz="2200"/>
          </a:p>
          <a:p>
            <a:pPr lvl="0" marL="514350" indent="-514350">
              <a:lnSpc>
                <a:spcPct val="80000"/>
              </a:lnSpc>
              <a:spcBef>
                <a:spcPts val="500"/>
              </a:spcBef>
              <a:buFontTx/>
              <a:buAutoNum type="arabicPeriod" startAt="1"/>
              <a:defRPr sz="1800"/>
            </a:pPr>
            <a:r>
              <a:rPr sz="2200"/>
              <a:t>Gunner Henry George Lapworth</a:t>
            </a:r>
            <a:endParaRPr sz="2200"/>
          </a:p>
          <a:p>
            <a:pPr lvl="0" marL="514350" indent="-514350">
              <a:lnSpc>
                <a:spcPct val="80000"/>
              </a:lnSpc>
              <a:spcBef>
                <a:spcPts val="500"/>
              </a:spcBef>
              <a:buFontTx/>
              <a:buAutoNum type="arabicPeriod" startAt="1"/>
              <a:defRPr sz="1800"/>
            </a:pPr>
            <a:r>
              <a:rPr sz="2200"/>
              <a:t>P Nicholls</a:t>
            </a:r>
            <a:endParaRPr sz="2200"/>
          </a:p>
          <a:p>
            <a:pPr lvl="0" marL="514350" indent="-514350">
              <a:lnSpc>
                <a:spcPct val="80000"/>
              </a:lnSpc>
              <a:spcBef>
                <a:spcPts val="500"/>
              </a:spcBef>
              <a:buFontTx/>
              <a:buAutoNum type="arabicPeriod" startAt="1"/>
              <a:defRPr sz="1800"/>
            </a:pPr>
            <a:r>
              <a:rPr sz="2200"/>
              <a:t>Lance Corporal Leonard Hugh Pickering</a:t>
            </a:r>
            <a:endParaRPr sz="2200"/>
          </a:p>
          <a:p>
            <a:pPr lvl="0" marL="514350" indent="-514350">
              <a:lnSpc>
                <a:spcPct val="80000"/>
              </a:lnSpc>
              <a:spcBef>
                <a:spcPts val="500"/>
              </a:spcBef>
              <a:buFontTx/>
              <a:buAutoNum type="arabicPeriod" startAt="1"/>
              <a:defRPr sz="1800"/>
            </a:pPr>
            <a:r>
              <a:rPr sz="2200"/>
              <a:t>A Stewart, </a:t>
            </a:r>
            <a:endParaRPr sz="2200"/>
          </a:p>
          <a:p>
            <a:pPr lvl="0" marL="514350" indent="-514350">
              <a:lnSpc>
                <a:spcPct val="80000"/>
              </a:lnSpc>
              <a:spcBef>
                <a:spcPts val="500"/>
              </a:spcBef>
              <a:buFontTx/>
              <a:buAutoNum type="arabicPeriod" startAt="1"/>
              <a:defRPr sz="1800"/>
            </a:pPr>
            <a:endParaRPr sz="2200"/>
          </a:p>
          <a:p>
            <a:pPr lvl="0" marL="514350" indent="-514350">
              <a:lnSpc>
                <a:spcPct val="80000"/>
              </a:lnSpc>
              <a:spcBef>
                <a:spcPts val="500"/>
              </a:spcBef>
              <a:buFontTx/>
              <a:buAutoNum type="arabicPeriod" startAt="12"/>
              <a:defRPr sz="1800"/>
            </a:pPr>
            <a:r>
              <a:rPr sz="2200"/>
              <a:t>Private William Victor MacDonald </a:t>
            </a:r>
            <a:endParaRPr sz="2200"/>
          </a:p>
          <a:p>
            <a:pPr lvl="0" marL="514350" indent="-514350">
              <a:lnSpc>
                <a:spcPct val="80000"/>
              </a:lnSpc>
              <a:spcBef>
                <a:spcPts val="500"/>
              </a:spcBef>
              <a:buFontTx/>
              <a:buAutoNum type="arabicPeriod" startAt="12"/>
              <a:defRPr sz="1800"/>
            </a:pPr>
            <a:r>
              <a:rPr sz="2200"/>
              <a:t>Corporal Sydney W Leech</a:t>
            </a:r>
            <a:endParaRPr sz="2200"/>
          </a:p>
          <a:p>
            <a:pPr lvl="0" marL="514350" indent="-514350">
              <a:lnSpc>
                <a:spcPct val="80000"/>
              </a:lnSpc>
              <a:spcBef>
                <a:spcPts val="500"/>
              </a:spcBef>
              <a:buFontTx/>
              <a:buAutoNum type="arabicPeriod" startAt="12"/>
              <a:defRPr sz="1800"/>
            </a:pPr>
            <a:r>
              <a:rPr sz="2200"/>
              <a:t>Private Frank Bert Cornwell</a:t>
            </a:r>
            <a:endParaRPr sz="2200"/>
          </a:p>
          <a:p>
            <a:pPr lvl="0" marL="514350" indent="-514350">
              <a:lnSpc>
                <a:spcPct val="80000"/>
              </a:lnSpc>
              <a:spcBef>
                <a:spcPts val="500"/>
              </a:spcBef>
              <a:buFontTx/>
              <a:buAutoNum type="arabicPeriod" startAt="12"/>
              <a:defRPr sz="1800"/>
            </a:pPr>
            <a:r>
              <a:rPr sz="2200"/>
              <a:t>Private Sidney James Bate</a:t>
            </a:r>
            <a:endParaRPr sz="2200"/>
          </a:p>
          <a:p>
            <a:pPr lvl="0" marL="514350" indent="-514350">
              <a:lnSpc>
                <a:spcPct val="80000"/>
              </a:lnSpc>
              <a:spcBef>
                <a:spcPts val="500"/>
              </a:spcBef>
              <a:buFontTx/>
              <a:buAutoNum type="arabicPeriod" startAt="12"/>
              <a:defRPr sz="1800"/>
            </a:pPr>
            <a:r>
              <a:rPr sz="2200"/>
              <a:t>Sapper William Coley</a:t>
            </a:r>
            <a:endParaRPr sz="2200"/>
          </a:p>
          <a:p>
            <a:pPr lvl="0" marL="514350" indent="-514350">
              <a:lnSpc>
                <a:spcPct val="80000"/>
              </a:lnSpc>
              <a:spcBef>
                <a:spcPts val="500"/>
              </a:spcBef>
              <a:buFontTx/>
              <a:buAutoNum type="arabicPeriod" startAt="12"/>
              <a:defRPr sz="1800"/>
            </a:pPr>
            <a:r>
              <a:rPr sz="2200"/>
              <a:t>Gunner Frank Hubert Warr</a:t>
            </a:r>
            <a:endParaRPr sz="2200"/>
          </a:p>
          <a:p>
            <a:pPr lvl="0" marL="514350" indent="-514350">
              <a:lnSpc>
                <a:spcPct val="80000"/>
              </a:lnSpc>
              <a:spcBef>
                <a:spcPts val="500"/>
              </a:spcBef>
              <a:buFontTx/>
              <a:buAutoNum type="arabicPeriod" startAt="12"/>
              <a:defRPr sz="1800"/>
            </a:pPr>
            <a:r>
              <a:rPr sz="2200"/>
              <a:t>D Thornton</a:t>
            </a:r>
            <a:endParaRPr sz="2200"/>
          </a:p>
          <a:p>
            <a:pPr lvl="0" marL="514350" indent="-514350">
              <a:lnSpc>
                <a:spcPct val="80000"/>
              </a:lnSpc>
              <a:spcBef>
                <a:spcPts val="500"/>
              </a:spcBef>
              <a:buFontTx/>
              <a:buAutoNum type="arabicPeriod" startAt="12"/>
              <a:defRPr sz="1800"/>
            </a:pPr>
            <a:r>
              <a:rPr sz="2200"/>
              <a:t>T S Smith, </a:t>
            </a:r>
            <a:endParaRPr sz="2200"/>
          </a:p>
          <a:p>
            <a:pPr lvl="0" marL="514350" indent="-514350">
              <a:lnSpc>
                <a:spcPct val="80000"/>
              </a:lnSpc>
              <a:spcBef>
                <a:spcPts val="500"/>
              </a:spcBef>
              <a:buFontTx/>
              <a:buAutoNum type="arabicPeriod" startAt="12"/>
              <a:defRPr sz="1800"/>
            </a:pPr>
            <a:r>
              <a:rPr sz="2200"/>
              <a:t>F A Thompson </a:t>
            </a:r>
            <a:endParaRPr sz="2200"/>
          </a:p>
          <a:p>
            <a:pPr lvl="0" marL="514350" indent="-514350">
              <a:lnSpc>
                <a:spcPct val="80000"/>
              </a:lnSpc>
              <a:spcBef>
                <a:spcPts val="500"/>
              </a:spcBef>
              <a:buFontTx/>
              <a:buAutoNum type="arabicPeriod" startAt="12"/>
              <a:defRPr sz="1800"/>
            </a:pPr>
            <a:r>
              <a:rPr sz="2200"/>
              <a:t>S Allton, </a:t>
            </a:r>
            <a:endParaRPr sz="2200"/>
          </a:p>
          <a:p>
            <a:pPr lvl="0" marL="514350" indent="-514350">
              <a:lnSpc>
                <a:spcPct val="80000"/>
              </a:lnSpc>
              <a:spcBef>
                <a:spcPts val="500"/>
              </a:spcBef>
              <a:buFontTx/>
              <a:buAutoNum type="arabicPeriod" startAt="12"/>
              <a:defRPr sz="1800"/>
            </a:pPr>
            <a:r>
              <a:rPr sz="2200"/>
              <a:t>I Brittain, </a:t>
            </a:r>
            <a:endParaRPr sz="2200"/>
          </a:p>
          <a:p>
            <a:pPr lvl="0" marL="514350" indent="-514350">
              <a:lnSpc>
                <a:spcPct val="80000"/>
              </a:lnSpc>
              <a:spcBef>
                <a:spcPts val="500"/>
              </a:spcBef>
              <a:buFontTx/>
              <a:buAutoNum type="arabicPeriod" startAt="12"/>
              <a:defRPr sz="1800"/>
            </a:pPr>
            <a:r>
              <a:rPr sz="2200"/>
              <a:t>H Harris, </a:t>
            </a:r>
            <a:endParaRPr sz="2200"/>
          </a:p>
          <a:p>
            <a:pPr lvl="0" marL="514350" indent="-514350">
              <a:lnSpc>
                <a:spcPct val="80000"/>
              </a:lnSpc>
              <a:spcBef>
                <a:spcPts val="500"/>
              </a:spcBef>
              <a:buFontTx/>
              <a:buAutoNum type="arabicPeriod" startAt="12"/>
              <a:defRPr sz="1800"/>
            </a:pPr>
            <a:r>
              <a:rPr sz="2200"/>
              <a:t>S Smith,</a:t>
            </a:r>
            <a:endParaRPr sz="2200"/>
          </a:p>
          <a:p>
            <a:pPr lvl="0" marL="514350" indent="-514350">
              <a:lnSpc>
                <a:spcPct val="80000"/>
              </a:lnSpc>
              <a:spcBef>
                <a:spcPts val="500"/>
              </a:spcBef>
              <a:buFontTx/>
              <a:buAutoNum type="arabicPeriod" startAt="12"/>
              <a:defRPr sz="1800"/>
            </a:pPr>
            <a:r>
              <a:rPr sz="2200"/>
              <a:t> J W White, </a:t>
            </a:r>
            <a:endParaRPr sz="2200"/>
          </a:p>
          <a:p>
            <a:pPr lvl="0" marL="514350" indent="-514350">
              <a:lnSpc>
                <a:spcPct val="80000"/>
              </a:lnSpc>
              <a:spcBef>
                <a:spcPts val="500"/>
              </a:spcBef>
              <a:buFontTx/>
              <a:buAutoNum type="arabicPeriod" startAt="12"/>
              <a:defRPr sz="1800"/>
            </a:pPr>
            <a:r>
              <a:rPr sz="2200"/>
              <a:t>H E Shrimpton, </a:t>
            </a:r>
            <a:endParaRPr sz="2200"/>
          </a:p>
          <a:p>
            <a:pPr lvl="0" marL="514350" indent="-514350">
              <a:lnSpc>
                <a:spcPct val="80000"/>
              </a:lnSpc>
              <a:spcBef>
                <a:spcPts val="500"/>
              </a:spcBef>
              <a:buFontTx/>
              <a:buAutoNum type="arabicPeriod" startAt="12"/>
              <a:defRPr sz="1800"/>
            </a:pPr>
            <a:r>
              <a:rPr sz="2200"/>
              <a:t>Private H Cashmore </a:t>
            </a:r>
            <a:endParaRPr sz="2200"/>
          </a:p>
          <a:p>
            <a:pPr lvl="0" marL="514350" indent="-514350">
              <a:lnSpc>
                <a:spcPct val="80000"/>
              </a:lnSpc>
              <a:spcBef>
                <a:spcPts val="500"/>
              </a:spcBef>
              <a:buFontTx/>
              <a:buAutoNum type="arabicPeriod" startAt="12"/>
              <a:defRPr sz="1800"/>
            </a:pPr>
            <a:endParaRPr sz="2200"/>
          </a:p>
          <a:p>
            <a:pPr lvl="0" marL="514350" indent="-514350">
              <a:lnSpc>
                <a:spcPct val="80000"/>
              </a:lnSpc>
              <a:spcBef>
                <a:spcPts val="500"/>
              </a:spcBef>
              <a:buFontTx/>
              <a:buAutoNum type="arabicPeriod" startAt="28"/>
              <a:defRPr sz="1800"/>
            </a:pPr>
            <a:r>
              <a:rPr sz="2200"/>
              <a:t>Company Quartermaster Sergeant H J Bracey</a:t>
            </a:r>
            <a:endParaRPr sz="2200"/>
          </a:p>
          <a:p>
            <a:pPr lvl="0" marL="514350" indent="-514350">
              <a:lnSpc>
                <a:spcPct val="80000"/>
              </a:lnSpc>
              <a:spcBef>
                <a:spcPts val="500"/>
              </a:spcBef>
              <a:buFontTx/>
              <a:buAutoNum type="arabicPeriod" startAt="28"/>
              <a:defRPr sz="1800"/>
            </a:pPr>
            <a:r>
              <a:rPr sz="2200"/>
              <a:t>Private Robert Henry Crabtree</a:t>
            </a:r>
            <a:endParaRPr sz="2200"/>
          </a:p>
          <a:p>
            <a:pPr lvl="0" marL="514350" indent="-514350">
              <a:lnSpc>
                <a:spcPct val="80000"/>
              </a:lnSpc>
              <a:spcBef>
                <a:spcPts val="500"/>
              </a:spcBef>
              <a:buFontTx/>
              <a:buAutoNum type="arabicPeriod" startAt="28"/>
              <a:defRPr sz="1800"/>
            </a:pPr>
            <a:r>
              <a:rPr sz="2200"/>
              <a:t>Private Harold B Fisher</a:t>
            </a:r>
            <a:endParaRPr sz="2200"/>
          </a:p>
          <a:p>
            <a:pPr lvl="0" marL="514350" indent="-514350">
              <a:lnSpc>
                <a:spcPct val="80000"/>
              </a:lnSpc>
              <a:spcBef>
                <a:spcPts val="500"/>
              </a:spcBef>
              <a:buFontTx/>
              <a:buAutoNum type="arabicPeriod" startAt="28"/>
              <a:defRPr sz="1800"/>
            </a:pPr>
            <a:r>
              <a:rPr sz="2200"/>
              <a:t>R D Coughtree, </a:t>
            </a:r>
            <a:endParaRPr sz="2200"/>
          </a:p>
          <a:p>
            <a:pPr lvl="0" marL="514350" indent="-514350">
              <a:lnSpc>
                <a:spcPct val="80000"/>
              </a:lnSpc>
              <a:spcBef>
                <a:spcPts val="500"/>
              </a:spcBef>
              <a:buFontTx/>
              <a:buAutoNum type="arabicPeriod" startAt="28"/>
              <a:defRPr sz="1800"/>
            </a:pPr>
            <a:r>
              <a:rPr sz="2200"/>
              <a:t>Second Lieutenant Cyril Thornton</a:t>
            </a:r>
            <a:endParaRPr sz="2200"/>
          </a:p>
          <a:p>
            <a:pPr lvl="0" marL="514350" indent="-514350">
              <a:lnSpc>
                <a:spcPct val="80000"/>
              </a:lnSpc>
              <a:spcBef>
                <a:spcPts val="500"/>
              </a:spcBef>
              <a:buFontTx/>
              <a:buAutoNum type="arabicPeriod" startAt="28"/>
              <a:defRPr sz="1800"/>
            </a:pPr>
            <a:r>
              <a:rPr sz="2200"/>
              <a:t>Corporal Wallace Austin Hollier</a:t>
            </a:r>
            <a:endParaRPr sz="2200"/>
          </a:p>
          <a:p>
            <a:pPr lvl="0" marL="514350" indent="-514350">
              <a:lnSpc>
                <a:spcPct val="80000"/>
              </a:lnSpc>
              <a:spcBef>
                <a:spcPts val="500"/>
              </a:spcBef>
              <a:buFontTx/>
              <a:buAutoNum type="arabicPeriod" startAt="28"/>
              <a:defRPr sz="1800"/>
            </a:pPr>
            <a:r>
              <a:rPr sz="2200"/>
              <a:t>Lance Corporal Sydney George Jones</a:t>
            </a:r>
            <a:endParaRPr sz="2200"/>
          </a:p>
          <a:p>
            <a:pPr lvl="0" marL="514350" indent="-514350">
              <a:lnSpc>
                <a:spcPct val="80000"/>
              </a:lnSpc>
              <a:spcBef>
                <a:spcPts val="500"/>
              </a:spcBef>
              <a:buFontTx/>
              <a:buAutoNum type="arabicPeriod" startAt="28"/>
              <a:defRPr sz="1800"/>
            </a:pPr>
            <a:r>
              <a:rPr sz="2200"/>
              <a:t>W H Millington.</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CE6F2"/>
        </a:solidFill>
      </p:bgPr>
    </p:bg>
    <p:spTree>
      <p:nvGrpSpPr>
        <p:cNvPr id="1" name=""/>
        <p:cNvGrpSpPr/>
        <p:nvPr/>
      </p:nvGrpSpPr>
      <p:grpSpPr>
        <a:xfrm>
          <a:off x="0" y="0"/>
          <a:ext cx="0" cy="0"/>
          <a:chOff x="0" y="0"/>
          <a:chExt cx="0" cy="0"/>
        </a:xfrm>
      </p:grpSpPr>
      <p:sp>
        <p:nvSpPr>
          <p:cNvPr id="170" name="Shape 170"/>
          <p:cNvSpPr/>
          <p:nvPr>
            <p:ph type="title"/>
          </p:nvPr>
        </p:nvSpPr>
        <p:spPr>
          <a:xfrm>
            <a:off x="2483767" y="18157"/>
            <a:ext cx="5040562" cy="720082"/>
          </a:xfrm>
          <a:prstGeom prst="rect">
            <a:avLst/>
          </a:prstGeom>
        </p:spPr>
        <p:txBody>
          <a:bodyPr/>
          <a:lstStyle>
            <a:lvl1pPr>
              <a:defRPr sz="3900"/>
            </a:lvl1pPr>
          </a:lstStyle>
          <a:p>
            <a:pPr lvl="0">
              <a:defRPr sz="1800"/>
            </a:pPr>
            <a:r>
              <a:rPr sz="3900"/>
              <a:t>Postcards</a:t>
            </a:r>
          </a:p>
        </p:txBody>
      </p:sp>
      <p:pic>
        <p:nvPicPr>
          <p:cNvPr id="171" name="image30.jpeg"/>
          <p:cNvPicPr/>
          <p:nvPr/>
        </p:nvPicPr>
        <p:blipFill>
          <a:blip r:embed="rId2">
            <a:extLst/>
          </a:blip>
          <a:srcRect l="3094" t="15994" r="9864" b="3621"/>
          <a:stretch>
            <a:fillRect/>
          </a:stretch>
        </p:blipFill>
        <p:spPr>
          <a:xfrm>
            <a:off x="611559" y="764704"/>
            <a:ext cx="7776866" cy="5904656"/>
          </a:xfrm>
          <a:prstGeom prst="rect">
            <a:avLst/>
          </a:prstGeom>
          <a:ln w="228600" cap="sq">
            <a:solidFill/>
            <a:miter/>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DCE6F2"/>
        </a:solidFill>
      </p:bgPr>
    </p:bg>
    <p:spTree>
      <p:nvGrpSpPr>
        <p:cNvPr id="1" name=""/>
        <p:cNvGrpSpPr/>
        <p:nvPr/>
      </p:nvGrpSpPr>
      <p:grpSpPr>
        <a:xfrm>
          <a:off x="0" y="0"/>
          <a:ext cx="0" cy="0"/>
          <a:chOff x="0" y="0"/>
          <a:chExt cx="0" cy="0"/>
        </a:xfrm>
      </p:grpSpPr>
      <p:pic>
        <p:nvPicPr>
          <p:cNvPr id="173" name="image31.png"/>
          <p:cNvPicPr/>
          <p:nvPr/>
        </p:nvPicPr>
        <p:blipFill>
          <a:blip r:embed="rId2">
            <a:extLst/>
          </a:blip>
          <a:stretch>
            <a:fillRect/>
          </a:stretch>
        </p:blipFill>
        <p:spPr>
          <a:xfrm>
            <a:off x="-66752" y="692696"/>
            <a:ext cx="8934871" cy="5472608"/>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3110994" y="131513"/>
            <a:ext cx="5347206" cy="628168"/>
          </a:xfrm>
          <a:prstGeom prst="rect">
            <a:avLst/>
          </a:prstGeom>
        </p:spPr>
        <p:txBody>
          <a:bodyPr/>
          <a:lstStyle>
            <a:lvl1pPr defTabSz="740663">
              <a:defRPr sz="3564"/>
            </a:lvl1pPr>
          </a:lstStyle>
          <a:p>
            <a:pPr lvl="0">
              <a:defRPr sz="1800"/>
            </a:pPr>
            <a:r>
              <a:rPr sz="3564"/>
              <a:t>The soldiers</a:t>
            </a:r>
          </a:p>
        </p:txBody>
      </p:sp>
      <p:sp>
        <p:nvSpPr>
          <p:cNvPr id="62" name="Shape 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63" name="DC188CB0-1CC9-40E9-885F-5103DAF26367-L0-001.jpeg"/>
          <p:cNvPicPr/>
          <p:nvPr/>
        </p:nvPicPr>
        <p:blipFill>
          <a:blip r:embed="rId2">
            <a:extLst/>
          </a:blip>
          <a:stretch>
            <a:fillRect/>
          </a:stretch>
        </p:blipFill>
        <p:spPr>
          <a:xfrm>
            <a:off x="3377" y="-1"/>
            <a:ext cx="2969864" cy="6858001"/>
          </a:xfrm>
          <a:prstGeom prst="rect">
            <a:avLst/>
          </a:prstGeom>
          <a:ln w="12700">
            <a:miter lim="400000"/>
          </a:ln>
        </p:spPr>
      </p:pic>
      <p:pic>
        <p:nvPicPr>
          <p:cNvPr id="64" name="8DDE91E8-F774-42F9-AF25-0D36A614B4CF-L0-001.jpeg"/>
          <p:cNvPicPr/>
          <p:nvPr/>
        </p:nvPicPr>
        <p:blipFill>
          <a:blip r:embed="rId3">
            <a:extLst/>
          </a:blip>
          <a:stretch>
            <a:fillRect/>
          </a:stretch>
        </p:blipFill>
        <p:spPr>
          <a:xfrm>
            <a:off x="4184653" y="793803"/>
            <a:ext cx="4984618" cy="604754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66" name="Shape 66"/>
          <p:cNvSpPr/>
          <p:nvPr>
            <p:ph type="title"/>
          </p:nvPr>
        </p:nvSpPr>
        <p:spPr>
          <a:xfrm>
            <a:off x="457200" y="274638"/>
            <a:ext cx="8229600" cy="1143001"/>
          </a:xfrm>
          <a:prstGeom prst="rect">
            <a:avLst/>
          </a:prstGeom>
        </p:spPr>
        <p:txBody>
          <a:bodyPr/>
          <a:lstStyle/>
          <a:p>
            <a:pPr lvl="0">
              <a:defRPr sz="1800"/>
            </a:pPr>
            <a:r>
              <a:rPr sz="4400"/>
              <a:t>So what’s in my bag?</a:t>
            </a:r>
          </a:p>
        </p:txBody>
      </p:sp>
      <p:pic>
        <p:nvPicPr>
          <p:cNvPr id="67" name="image5.png"/>
          <p:cNvPicPr/>
          <p:nvPr/>
        </p:nvPicPr>
        <p:blipFill>
          <a:blip r:embed="rId3">
            <a:extLst/>
          </a:blip>
          <a:stretch>
            <a:fillRect/>
          </a:stretch>
        </p:blipFill>
        <p:spPr>
          <a:xfrm>
            <a:off x="2339750" y="1484783"/>
            <a:ext cx="5000937" cy="439249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69" name="Shape 69"/>
          <p:cNvSpPr/>
          <p:nvPr>
            <p:ph type="title"/>
          </p:nvPr>
        </p:nvSpPr>
        <p:spPr>
          <a:xfrm>
            <a:off x="412512" y="0"/>
            <a:ext cx="8263943" cy="620688"/>
          </a:xfrm>
          <a:prstGeom prst="rect">
            <a:avLst/>
          </a:prstGeom>
          <a:solidFill>
            <a:srgbClr val="FFFF00"/>
          </a:solidFill>
        </p:spPr>
        <p:txBody>
          <a:bodyPr lIns="0" tIns="0" rIns="0" bIns="0"/>
          <a:lstStyle>
            <a:lvl1pPr defTabSz="832104">
              <a:defRPr sz="3549"/>
            </a:lvl1pPr>
          </a:lstStyle>
          <a:p>
            <a:pPr lvl="0">
              <a:defRPr sz="1800"/>
            </a:pPr>
            <a:r>
              <a:rPr sz="3549"/>
              <a:t>Trench warfare</a:t>
            </a:r>
          </a:p>
        </p:txBody>
      </p:sp>
      <p:pic>
        <p:nvPicPr>
          <p:cNvPr id="70" name="image6.jpeg" descr="http://www.spartacus.schoolnet.co.uk/FWWtrenchsystem.JPG"/>
          <p:cNvPicPr/>
          <p:nvPr/>
        </p:nvPicPr>
        <p:blipFill>
          <a:blip r:embed="rId3">
            <a:extLst/>
          </a:blip>
          <a:stretch>
            <a:fillRect/>
          </a:stretch>
        </p:blipFill>
        <p:spPr>
          <a:xfrm>
            <a:off x="722312" y="768208"/>
            <a:ext cx="7699376" cy="587836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505370" y="-56102"/>
            <a:ext cx="8229601" cy="648646"/>
          </a:xfrm>
          <a:prstGeom prst="rect">
            <a:avLst/>
          </a:prstGeom>
        </p:spPr>
        <p:txBody>
          <a:bodyPr/>
          <a:lstStyle>
            <a:lvl1pPr defTabSz="777240">
              <a:defRPr sz="3740"/>
            </a:lvl1pPr>
          </a:lstStyle>
          <a:p>
            <a:pPr lvl="0">
              <a:defRPr sz="1800"/>
            </a:pPr>
            <a:r>
              <a:rPr sz="3740"/>
              <a:t>The guns</a:t>
            </a:r>
          </a:p>
        </p:txBody>
      </p:sp>
      <p:sp>
        <p:nvSpPr>
          <p:cNvPr id="73" name="Shape 7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74" name="F49FD541-381A-4017-AE35-5907C3A2347A-L0-001.jpeg"/>
          <p:cNvPicPr/>
          <p:nvPr/>
        </p:nvPicPr>
        <p:blipFill>
          <a:blip r:embed="rId2">
            <a:extLst/>
          </a:blip>
          <a:srcRect l="0" t="14897" r="3860" b="0"/>
          <a:stretch>
            <a:fillRect/>
          </a:stretch>
        </p:blipFill>
        <p:spPr>
          <a:xfrm>
            <a:off x="112028" y="473175"/>
            <a:ext cx="4302574" cy="2731351"/>
          </a:xfrm>
          <a:prstGeom prst="rect">
            <a:avLst/>
          </a:prstGeom>
          <a:ln w="12700">
            <a:miter lim="400000"/>
          </a:ln>
        </p:spPr>
      </p:pic>
      <p:pic>
        <p:nvPicPr>
          <p:cNvPr id="75" name="6EE4C9DA-3855-42D6-A832-9608A3C8693C-L0-001.jpeg"/>
          <p:cNvPicPr/>
          <p:nvPr/>
        </p:nvPicPr>
        <p:blipFill>
          <a:blip r:embed="rId3">
            <a:extLst/>
          </a:blip>
          <a:stretch>
            <a:fillRect/>
          </a:stretch>
        </p:blipFill>
        <p:spPr>
          <a:xfrm>
            <a:off x="3278503" y="3201557"/>
            <a:ext cx="5842001" cy="364490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457200" y="92076"/>
            <a:ext cx="8229600" cy="614068"/>
          </a:xfrm>
          <a:prstGeom prst="rect">
            <a:avLst/>
          </a:prstGeom>
        </p:spPr>
        <p:txBody>
          <a:bodyPr/>
          <a:lstStyle>
            <a:lvl1pPr defTabSz="713231">
              <a:defRPr sz="3432"/>
            </a:lvl1pPr>
          </a:lstStyle>
          <a:p>
            <a:pPr lvl="0">
              <a:defRPr sz="1800"/>
            </a:pPr>
            <a:r>
              <a:rPr sz="3432"/>
              <a:t>The shells</a:t>
            </a:r>
          </a:p>
        </p:txBody>
      </p:sp>
      <p:sp>
        <p:nvSpPr>
          <p:cNvPr id="78" name="Shape 7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79" name="DD4DBEB3-F2BC-4DC4-84CC-2BD08515E0BB-L0-001.jpeg"/>
          <p:cNvPicPr/>
          <p:nvPr/>
        </p:nvPicPr>
        <p:blipFill>
          <a:blip r:embed="rId2">
            <a:extLst/>
          </a:blip>
          <a:stretch>
            <a:fillRect/>
          </a:stretch>
        </p:blipFill>
        <p:spPr>
          <a:xfrm>
            <a:off x="0" y="99597"/>
            <a:ext cx="9144000" cy="6658806"/>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